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7" r:id="rId1"/>
  </p:sldMasterIdLst>
  <p:notesMasterIdLst>
    <p:notesMasterId r:id="rId26"/>
  </p:notesMasterIdLst>
  <p:handoutMasterIdLst>
    <p:handoutMasterId r:id="rId27"/>
  </p:handoutMasterIdLst>
  <p:sldIdLst>
    <p:sldId id="342" r:id="rId2"/>
    <p:sldId id="257" r:id="rId3"/>
    <p:sldId id="258" r:id="rId4"/>
    <p:sldId id="259" r:id="rId5"/>
    <p:sldId id="303" r:id="rId6"/>
    <p:sldId id="324" r:id="rId7"/>
    <p:sldId id="350" r:id="rId8"/>
    <p:sldId id="339" r:id="rId9"/>
    <p:sldId id="352" r:id="rId10"/>
    <p:sldId id="354" r:id="rId11"/>
    <p:sldId id="306" r:id="rId12"/>
    <p:sldId id="336" r:id="rId13"/>
    <p:sldId id="335" r:id="rId14"/>
    <p:sldId id="357" r:id="rId15"/>
    <p:sldId id="358" r:id="rId16"/>
    <p:sldId id="315" r:id="rId17"/>
    <p:sldId id="325" r:id="rId18"/>
    <p:sldId id="276" r:id="rId19"/>
    <p:sldId id="338" r:id="rId20"/>
    <p:sldId id="330" r:id="rId21"/>
    <p:sldId id="294" r:id="rId22"/>
    <p:sldId id="297" r:id="rId23"/>
    <p:sldId id="299" r:id="rId24"/>
    <p:sldId id="295" r:id="rId25"/>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D90A93E-2387-4943-8CA3-C6CA921D92DC}">
          <p14:sldIdLst>
            <p14:sldId id="342"/>
            <p14:sldId id="257"/>
          </p14:sldIdLst>
        </p14:section>
        <p14:section name="Untitled Section" id="{B54DC569-A999-4310-9CD2-502869E72D19}">
          <p14:sldIdLst>
            <p14:sldId id="258"/>
            <p14:sldId id="259"/>
            <p14:sldId id="303"/>
            <p14:sldId id="324"/>
            <p14:sldId id="350"/>
            <p14:sldId id="339"/>
            <p14:sldId id="352"/>
            <p14:sldId id="354"/>
            <p14:sldId id="306"/>
            <p14:sldId id="336"/>
            <p14:sldId id="335"/>
            <p14:sldId id="357"/>
            <p14:sldId id="358"/>
            <p14:sldId id="315"/>
            <p14:sldId id="325"/>
            <p14:sldId id="276"/>
            <p14:sldId id="338"/>
            <p14:sldId id="330"/>
            <p14:sldId id="294"/>
            <p14:sldId id="297"/>
            <p14:sldId id="299"/>
            <p14:sldId id="295"/>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counting" initials="A" lastIdx="2" clrIdx="0">
    <p:extLst>
      <p:ext uri="{19B8F6BF-5375-455C-9EA6-DF929625EA0E}">
        <p15:presenceInfo xmlns:p15="http://schemas.microsoft.com/office/powerpoint/2012/main" userId="Accountin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6433" autoAdjust="0"/>
  </p:normalViewPr>
  <p:slideViewPr>
    <p:cSldViewPr snapToGrid="0">
      <p:cViewPr varScale="1">
        <p:scale>
          <a:sx n="68" d="100"/>
          <a:sy n="68" d="100"/>
        </p:scale>
        <p:origin x="907"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317"/>
    </p:cViewPr>
  </p:sorterViewPr>
  <p:notesViewPr>
    <p:cSldViewPr snapToGrid="0">
      <p:cViewPr varScale="1">
        <p:scale>
          <a:sx n="65" d="100"/>
          <a:sy n="65" d="100"/>
        </p:scale>
        <p:origin x="3154" y="1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69779"/>
          </a:xfrm>
          <a:prstGeom prst="rect">
            <a:avLst/>
          </a:prstGeom>
        </p:spPr>
        <p:txBody>
          <a:bodyPr vert="horz" lIns="92528" tIns="46264" rIns="92528" bIns="46264" rtlCol="0"/>
          <a:lstStyle>
            <a:lvl1pPr algn="l">
              <a:defRPr sz="1200"/>
            </a:lvl1pPr>
          </a:lstStyle>
          <a:p>
            <a:r>
              <a:rPr lang="en-US" dirty="0"/>
              <a:t>API Tax </a:t>
            </a:r>
            <a:r>
              <a:rPr lang="en-US" dirty="0" err="1"/>
              <a:t>Presentatio</a:t>
            </a:r>
            <a:endParaRPr lang="en-US" dirty="0"/>
          </a:p>
          <a:p>
            <a:endParaRPr lang="en-US" dirty="0"/>
          </a:p>
        </p:txBody>
      </p:sp>
      <p:sp>
        <p:nvSpPr>
          <p:cNvPr id="3" name="Date Placeholder 2"/>
          <p:cNvSpPr>
            <a:spLocks noGrp="1"/>
          </p:cNvSpPr>
          <p:nvPr>
            <p:ph type="dt" sz="quarter" idx="1"/>
          </p:nvPr>
        </p:nvSpPr>
        <p:spPr>
          <a:xfrm>
            <a:off x="4008705" y="1"/>
            <a:ext cx="3066733" cy="469779"/>
          </a:xfrm>
          <a:prstGeom prst="rect">
            <a:avLst/>
          </a:prstGeom>
        </p:spPr>
        <p:txBody>
          <a:bodyPr vert="horz" lIns="92528" tIns="46264" rIns="92528" bIns="46264" rtlCol="0"/>
          <a:lstStyle>
            <a:lvl1pPr algn="r">
              <a:defRPr sz="1200"/>
            </a:lvl1pPr>
          </a:lstStyle>
          <a:p>
            <a:fld id="{EAB6654B-6657-4436-A193-52CCCDFDF981}" type="datetimeFigureOut">
              <a:rPr lang="en-US" smtClean="0"/>
              <a:t>9/18/2017</a:t>
            </a:fld>
            <a:endParaRPr lang="en-US" dirty="0"/>
          </a:p>
        </p:txBody>
      </p:sp>
      <p:sp>
        <p:nvSpPr>
          <p:cNvPr id="4" name="Footer Placeholder 3"/>
          <p:cNvSpPr>
            <a:spLocks noGrp="1"/>
          </p:cNvSpPr>
          <p:nvPr>
            <p:ph type="ftr" sz="quarter" idx="2"/>
          </p:nvPr>
        </p:nvSpPr>
        <p:spPr>
          <a:xfrm>
            <a:off x="0" y="8893297"/>
            <a:ext cx="3066733" cy="469778"/>
          </a:xfrm>
          <a:prstGeom prst="rect">
            <a:avLst/>
          </a:prstGeom>
        </p:spPr>
        <p:txBody>
          <a:bodyPr vert="horz" lIns="92528" tIns="46264" rIns="92528" bIns="46264"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705" y="8893297"/>
            <a:ext cx="3066733" cy="469778"/>
          </a:xfrm>
          <a:prstGeom prst="rect">
            <a:avLst/>
          </a:prstGeom>
        </p:spPr>
        <p:txBody>
          <a:bodyPr vert="horz" lIns="92528" tIns="46264" rIns="92528" bIns="46264" rtlCol="0" anchor="b"/>
          <a:lstStyle>
            <a:lvl1pPr algn="r">
              <a:defRPr sz="1200"/>
            </a:lvl1pPr>
          </a:lstStyle>
          <a:p>
            <a:fld id="{DD2B8A11-4467-4BBD-A255-E43ED15D14AF}" type="slidenum">
              <a:rPr lang="en-US" smtClean="0"/>
              <a:t>‹#›</a:t>
            </a:fld>
            <a:endParaRPr lang="en-US" dirty="0"/>
          </a:p>
        </p:txBody>
      </p:sp>
    </p:spTree>
    <p:extLst>
      <p:ext uri="{BB962C8B-B14F-4D97-AF65-F5344CB8AC3E}">
        <p14:creationId xmlns:p14="http://schemas.microsoft.com/office/powerpoint/2010/main" val="23038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4"/>
          </a:xfrm>
          <a:prstGeom prst="rect">
            <a:avLst/>
          </a:prstGeom>
        </p:spPr>
        <p:txBody>
          <a:bodyPr vert="horz" lIns="92528" tIns="46264" rIns="92528" bIns="46264" rtlCol="0"/>
          <a:lstStyle>
            <a:lvl1pPr algn="l">
              <a:defRPr sz="1200"/>
            </a:lvl1pPr>
          </a:lstStyle>
          <a:p>
            <a:endParaRPr lang="en-US" dirty="0"/>
          </a:p>
        </p:txBody>
      </p:sp>
      <p:sp>
        <p:nvSpPr>
          <p:cNvPr id="3" name="Date Placeholder 2"/>
          <p:cNvSpPr>
            <a:spLocks noGrp="1"/>
          </p:cNvSpPr>
          <p:nvPr>
            <p:ph type="dt" idx="1"/>
          </p:nvPr>
        </p:nvSpPr>
        <p:spPr>
          <a:xfrm>
            <a:off x="4008705" y="0"/>
            <a:ext cx="3066733" cy="468474"/>
          </a:xfrm>
          <a:prstGeom prst="rect">
            <a:avLst/>
          </a:prstGeom>
        </p:spPr>
        <p:txBody>
          <a:bodyPr vert="horz" lIns="92528" tIns="46264" rIns="92528" bIns="46264" rtlCol="0"/>
          <a:lstStyle>
            <a:lvl1pPr algn="r">
              <a:defRPr sz="1200"/>
            </a:lvl1pPr>
          </a:lstStyle>
          <a:p>
            <a:fld id="{A6BB6F43-BE57-462A-92CB-571F128212A7}" type="datetimeFigureOut">
              <a:rPr lang="en-US" smtClean="0"/>
              <a:t>9/18/2017</a:t>
            </a:fld>
            <a:endParaRPr lang="en-US" dirty="0"/>
          </a:p>
        </p:txBody>
      </p:sp>
      <p:sp>
        <p:nvSpPr>
          <p:cNvPr id="4" name="Slide Image Placeholder 3"/>
          <p:cNvSpPr>
            <a:spLocks noGrp="1" noRot="1" noChangeAspect="1"/>
          </p:cNvSpPr>
          <p:nvPr>
            <p:ph type="sldImg" idx="2"/>
          </p:nvPr>
        </p:nvSpPr>
        <p:spPr>
          <a:xfrm>
            <a:off x="417513" y="701675"/>
            <a:ext cx="6242050" cy="3511550"/>
          </a:xfrm>
          <a:prstGeom prst="rect">
            <a:avLst/>
          </a:prstGeom>
          <a:noFill/>
          <a:ln w="12700">
            <a:solidFill>
              <a:prstClr val="black"/>
            </a:solidFill>
          </a:ln>
        </p:spPr>
        <p:txBody>
          <a:bodyPr vert="horz" lIns="92528" tIns="46264" rIns="92528" bIns="46264" rtlCol="0" anchor="ctr"/>
          <a:lstStyle/>
          <a:p>
            <a:endParaRPr lang="en-US" dirty="0"/>
          </a:p>
        </p:txBody>
      </p:sp>
      <p:sp>
        <p:nvSpPr>
          <p:cNvPr id="5" name="Notes Placeholder 4"/>
          <p:cNvSpPr>
            <a:spLocks noGrp="1"/>
          </p:cNvSpPr>
          <p:nvPr>
            <p:ph type="body" sz="quarter" idx="3"/>
          </p:nvPr>
        </p:nvSpPr>
        <p:spPr>
          <a:xfrm>
            <a:off x="707708" y="4448101"/>
            <a:ext cx="5661660" cy="4213065"/>
          </a:xfrm>
          <a:prstGeom prst="rect">
            <a:avLst/>
          </a:prstGeom>
        </p:spPr>
        <p:txBody>
          <a:bodyPr vert="horz" lIns="92528" tIns="46264" rIns="92528" bIns="4626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93002"/>
            <a:ext cx="3066733" cy="468474"/>
          </a:xfrm>
          <a:prstGeom prst="rect">
            <a:avLst/>
          </a:prstGeom>
        </p:spPr>
        <p:txBody>
          <a:bodyPr vert="horz" lIns="92528" tIns="46264" rIns="92528" bIns="4626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002"/>
            <a:ext cx="3066733" cy="468474"/>
          </a:xfrm>
          <a:prstGeom prst="rect">
            <a:avLst/>
          </a:prstGeom>
        </p:spPr>
        <p:txBody>
          <a:bodyPr vert="horz" lIns="92528" tIns="46264" rIns="92528" bIns="46264" rtlCol="0" anchor="b"/>
          <a:lstStyle>
            <a:lvl1pPr algn="r">
              <a:defRPr sz="1200"/>
            </a:lvl1pPr>
          </a:lstStyle>
          <a:p>
            <a:fld id="{0FF6A74C-277A-4576-8330-D0E1DD9642BB}" type="slidenum">
              <a:rPr lang="en-US" smtClean="0"/>
              <a:t>‹#›</a:t>
            </a:fld>
            <a:endParaRPr lang="en-US" dirty="0"/>
          </a:p>
        </p:txBody>
      </p:sp>
    </p:spTree>
    <p:extLst>
      <p:ext uri="{BB962C8B-B14F-4D97-AF65-F5344CB8AC3E}">
        <p14:creationId xmlns:p14="http://schemas.microsoft.com/office/powerpoint/2010/main" val="2547541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a:t>
            </a:fld>
            <a:endParaRPr lang="en-US" dirty="0"/>
          </a:p>
        </p:txBody>
      </p:sp>
    </p:spTree>
    <p:extLst>
      <p:ext uri="{BB962C8B-B14F-4D97-AF65-F5344CB8AC3E}">
        <p14:creationId xmlns:p14="http://schemas.microsoft.com/office/powerpoint/2010/main" val="3955631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16</a:t>
            </a:fld>
            <a:endParaRPr lang="en-US" dirty="0"/>
          </a:p>
        </p:txBody>
      </p:sp>
    </p:spTree>
    <p:extLst>
      <p:ext uri="{BB962C8B-B14F-4D97-AF65-F5344CB8AC3E}">
        <p14:creationId xmlns:p14="http://schemas.microsoft.com/office/powerpoint/2010/main" val="2398672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18</a:t>
            </a:fld>
            <a:endParaRPr lang="en-US" dirty="0"/>
          </a:p>
        </p:txBody>
      </p:sp>
    </p:spTree>
    <p:extLst>
      <p:ext uri="{BB962C8B-B14F-4D97-AF65-F5344CB8AC3E}">
        <p14:creationId xmlns:p14="http://schemas.microsoft.com/office/powerpoint/2010/main" val="838217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20</a:t>
            </a:fld>
            <a:endParaRPr lang="en-US" dirty="0"/>
          </a:p>
        </p:txBody>
      </p:sp>
    </p:spTree>
    <p:extLst>
      <p:ext uri="{BB962C8B-B14F-4D97-AF65-F5344CB8AC3E}">
        <p14:creationId xmlns:p14="http://schemas.microsoft.com/office/powerpoint/2010/main" val="3731894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21</a:t>
            </a:fld>
            <a:endParaRPr lang="en-US" dirty="0"/>
          </a:p>
        </p:txBody>
      </p:sp>
    </p:spTree>
    <p:extLst>
      <p:ext uri="{BB962C8B-B14F-4D97-AF65-F5344CB8AC3E}">
        <p14:creationId xmlns:p14="http://schemas.microsoft.com/office/powerpoint/2010/main" val="36014634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22</a:t>
            </a:fld>
            <a:endParaRPr lang="en-US" dirty="0"/>
          </a:p>
        </p:txBody>
      </p:sp>
    </p:spTree>
    <p:extLst>
      <p:ext uri="{BB962C8B-B14F-4D97-AF65-F5344CB8AC3E}">
        <p14:creationId xmlns:p14="http://schemas.microsoft.com/office/powerpoint/2010/main" val="3184384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23</a:t>
            </a:fld>
            <a:endParaRPr lang="en-US" dirty="0"/>
          </a:p>
        </p:txBody>
      </p:sp>
    </p:spTree>
    <p:extLst>
      <p:ext uri="{BB962C8B-B14F-4D97-AF65-F5344CB8AC3E}">
        <p14:creationId xmlns:p14="http://schemas.microsoft.com/office/powerpoint/2010/main" val="40706222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24</a:t>
            </a:fld>
            <a:endParaRPr lang="en-US" dirty="0"/>
          </a:p>
        </p:txBody>
      </p:sp>
    </p:spTree>
    <p:extLst>
      <p:ext uri="{BB962C8B-B14F-4D97-AF65-F5344CB8AC3E}">
        <p14:creationId xmlns:p14="http://schemas.microsoft.com/office/powerpoint/2010/main" val="3929915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2</a:t>
            </a:fld>
            <a:endParaRPr lang="en-US" dirty="0"/>
          </a:p>
        </p:txBody>
      </p:sp>
    </p:spTree>
    <p:extLst>
      <p:ext uri="{BB962C8B-B14F-4D97-AF65-F5344CB8AC3E}">
        <p14:creationId xmlns:p14="http://schemas.microsoft.com/office/powerpoint/2010/main" val="54766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3</a:t>
            </a:fld>
            <a:endParaRPr lang="en-US" dirty="0"/>
          </a:p>
        </p:txBody>
      </p:sp>
    </p:spTree>
    <p:extLst>
      <p:ext uri="{BB962C8B-B14F-4D97-AF65-F5344CB8AC3E}">
        <p14:creationId xmlns:p14="http://schemas.microsoft.com/office/powerpoint/2010/main" val="4132325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4</a:t>
            </a:fld>
            <a:endParaRPr lang="en-US" dirty="0"/>
          </a:p>
        </p:txBody>
      </p:sp>
    </p:spTree>
    <p:extLst>
      <p:ext uri="{BB962C8B-B14F-4D97-AF65-F5344CB8AC3E}">
        <p14:creationId xmlns:p14="http://schemas.microsoft.com/office/powerpoint/2010/main" val="2907652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5</a:t>
            </a:fld>
            <a:endParaRPr lang="en-US" dirty="0"/>
          </a:p>
        </p:txBody>
      </p:sp>
    </p:spTree>
    <p:extLst>
      <p:ext uri="{BB962C8B-B14F-4D97-AF65-F5344CB8AC3E}">
        <p14:creationId xmlns:p14="http://schemas.microsoft.com/office/powerpoint/2010/main" val="695530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10</a:t>
            </a:fld>
            <a:endParaRPr lang="en-US" dirty="0"/>
          </a:p>
        </p:txBody>
      </p:sp>
    </p:spTree>
    <p:extLst>
      <p:ext uri="{BB962C8B-B14F-4D97-AF65-F5344CB8AC3E}">
        <p14:creationId xmlns:p14="http://schemas.microsoft.com/office/powerpoint/2010/main" val="278811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11</a:t>
            </a:fld>
            <a:endParaRPr lang="en-US" dirty="0"/>
          </a:p>
        </p:txBody>
      </p:sp>
    </p:spTree>
    <p:extLst>
      <p:ext uri="{BB962C8B-B14F-4D97-AF65-F5344CB8AC3E}">
        <p14:creationId xmlns:p14="http://schemas.microsoft.com/office/powerpoint/2010/main" val="357382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14</a:t>
            </a:fld>
            <a:endParaRPr lang="en-US" dirty="0"/>
          </a:p>
        </p:txBody>
      </p:sp>
    </p:spTree>
    <p:extLst>
      <p:ext uri="{BB962C8B-B14F-4D97-AF65-F5344CB8AC3E}">
        <p14:creationId xmlns:p14="http://schemas.microsoft.com/office/powerpoint/2010/main" val="203285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F6A74C-277A-4576-8330-D0E1DD9642BB}" type="slidenum">
              <a:rPr lang="en-US" smtClean="0"/>
              <a:t>15</a:t>
            </a:fld>
            <a:endParaRPr lang="en-US" dirty="0"/>
          </a:p>
        </p:txBody>
      </p:sp>
    </p:spTree>
    <p:extLst>
      <p:ext uri="{BB962C8B-B14F-4D97-AF65-F5344CB8AC3E}">
        <p14:creationId xmlns:p14="http://schemas.microsoft.com/office/powerpoint/2010/main" val="3922613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408795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915579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931026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4098444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3595138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32532328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204453964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192241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1828919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335852577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6C72CD-28C1-48E8-9A70-1CC19E3069C4}" type="datetimeFigureOut">
              <a:rPr lang="en-US" smtClean="0"/>
              <a:t>9/18/2017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9DF4A4-EB87-484B-9EEF-0FB1DE386D59}" type="slidenum">
              <a:rPr lang="en-US" smtClean="0"/>
              <a:t>‹#›</a:t>
            </a:fld>
            <a:endParaRPr lang="en-US" dirty="0"/>
          </a:p>
        </p:txBody>
      </p:sp>
    </p:spTree>
    <p:extLst>
      <p:ext uri="{BB962C8B-B14F-4D97-AF65-F5344CB8AC3E}">
        <p14:creationId xmlns:p14="http://schemas.microsoft.com/office/powerpoint/2010/main" val="226023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6C72CD-28C1-48E8-9A70-1CC19E3069C4}" type="datetimeFigureOut">
              <a:rPr lang="en-US" smtClean="0"/>
              <a:t>9/18/2017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DF4A4-EB87-484B-9EEF-0FB1DE386D59}" type="slidenum">
              <a:rPr lang="en-US" smtClean="0"/>
              <a:t>‹#›</a:t>
            </a:fld>
            <a:endParaRPr lang="en-US" dirty="0"/>
          </a:p>
        </p:txBody>
      </p:sp>
    </p:spTree>
    <p:extLst>
      <p:ext uri="{BB962C8B-B14F-4D97-AF65-F5344CB8AC3E}">
        <p14:creationId xmlns:p14="http://schemas.microsoft.com/office/powerpoint/2010/main" val="1757149946"/>
      </p:ext>
    </p:extLst>
  </p:cSld>
  <p:clrMap bg1="lt1" tx1="dk1" bg2="lt2" tx2="dk2" accent1="accent1" accent2="accent2" accent3="accent3" accent4="accent4" accent5="accent5" accent6="accent6" hlink="hlink" folHlink="folHlink"/>
  <p:sldLayoutIdLst>
    <p:sldLayoutId id="2147484118"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3.png"/><Relationship Id="rId9"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mn-lt"/>
              </a:rPr>
              <a:t>Kansas Income Tax Changes</a:t>
            </a:r>
            <a:br>
              <a:rPr lang="en-US" b="1" dirty="0">
                <a:latin typeface="+mn-lt"/>
              </a:rPr>
            </a:br>
            <a:r>
              <a:rPr lang="en-US" b="1" dirty="0">
                <a:latin typeface="+mn-lt"/>
              </a:rPr>
              <a:t>2017</a:t>
            </a:r>
          </a:p>
        </p:txBody>
      </p:sp>
      <p:sp>
        <p:nvSpPr>
          <p:cNvPr id="3" name="Subtitle 2"/>
          <p:cNvSpPr>
            <a:spLocks noGrp="1"/>
          </p:cNvSpPr>
          <p:nvPr>
            <p:ph type="subTitle" idx="1"/>
          </p:nvPr>
        </p:nvSpPr>
        <p:spPr>
          <a:xfrm>
            <a:off x="1524000" y="3790654"/>
            <a:ext cx="9144000" cy="435835"/>
          </a:xfrm>
        </p:spPr>
        <p:txBody>
          <a:bodyPr>
            <a:normAutofit/>
          </a:bodyPr>
          <a:lstStyle/>
          <a:p>
            <a:r>
              <a:rPr lang="en-US" dirty="0"/>
              <a:t>Presented by</a:t>
            </a:r>
          </a:p>
          <a:p>
            <a:endParaRPr lang="en-US" dirty="0"/>
          </a:p>
        </p:txBody>
      </p:sp>
      <p:pic>
        <p:nvPicPr>
          <p:cNvPr id="4" name="Picture 5"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67250" y="4226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859853" y="5260580"/>
            <a:ext cx="8776530" cy="461665"/>
          </a:xfrm>
          <a:prstGeom prst="rect">
            <a:avLst/>
          </a:prstGeom>
          <a:noFill/>
        </p:spPr>
        <p:txBody>
          <a:bodyPr wrap="square" rtlCol="0">
            <a:spAutoFit/>
          </a:bodyPr>
          <a:lstStyle/>
          <a:p>
            <a:pPr algn="ctr"/>
            <a:r>
              <a:rPr lang="en-US" sz="2400" dirty="0"/>
              <a:t>Hosted by </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8554" y="5647742"/>
            <a:ext cx="2959129" cy="538659"/>
          </a:xfrm>
          <a:prstGeom prst="rect">
            <a:avLst/>
          </a:prstGeom>
        </p:spPr>
      </p:pic>
    </p:spTree>
    <p:extLst>
      <p:ext uri="{BB962C8B-B14F-4D97-AF65-F5344CB8AC3E}">
        <p14:creationId xmlns:p14="http://schemas.microsoft.com/office/powerpoint/2010/main" val="25515306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Withholding Tax Changes </a:t>
            </a:r>
            <a:br>
              <a:rPr lang="en-US" dirty="0"/>
            </a:br>
            <a:endParaRPr lang="en-US" dirty="0"/>
          </a:p>
        </p:txBody>
      </p:sp>
      <p:sp>
        <p:nvSpPr>
          <p:cNvPr id="3" name="Content Placeholder 2"/>
          <p:cNvSpPr>
            <a:spLocks noGrp="1"/>
          </p:cNvSpPr>
          <p:nvPr>
            <p:ph idx="1"/>
          </p:nvPr>
        </p:nvSpPr>
        <p:spPr>
          <a:xfrm>
            <a:off x="821109" y="1605801"/>
            <a:ext cx="10515600" cy="1769788"/>
          </a:xfrm>
        </p:spPr>
        <p:txBody>
          <a:bodyPr>
            <a:noAutofit/>
          </a:bodyPr>
          <a:lstStyle/>
          <a:p>
            <a:pPr marL="0" indent="0">
              <a:lnSpc>
                <a:spcPct val="170000"/>
              </a:lnSpc>
              <a:buNone/>
            </a:pPr>
            <a:r>
              <a:rPr lang="en-US" sz="2000" dirty="0"/>
              <a:t>Under the provisions of the new legislation this task is complicated by the fact the income tax rates for tax year 2017 are changing in mid-year, meaning many employees will not have had enough tax withheld for the year.  In addition, tax rates will change again in only 6 months because different rates become effective January 1, 2018, for tax year 2018. </a:t>
            </a:r>
          </a:p>
          <a:p>
            <a:pPr marL="0" indent="0">
              <a:lnSpc>
                <a:spcPct val="170000"/>
              </a:lnSpc>
              <a:buNone/>
            </a:pPr>
            <a:r>
              <a:rPr lang="en-US" sz="2000" dirty="0"/>
              <a:t>To address these concerns the Department has updated the withholding tax tables to reflect the higher 2018 tax year withholding tax rates. Applying these rates to the second half of tax year 2017 should allow most employees to “catch-up” on their withholding for tax year 2017.</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4890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br>
              <a:rPr lang="en-US" sz="4000" b="1" dirty="0">
                <a:latin typeface="+mn-lt"/>
              </a:rPr>
            </a:br>
            <a:r>
              <a:rPr lang="en-US" sz="4000" b="1" dirty="0"/>
              <a:t>Examples of non-wage income </a:t>
            </a:r>
            <a:br>
              <a:rPr lang="en-US" sz="4000" b="1" dirty="0"/>
            </a:br>
            <a:r>
              <a:rPr lang="en-US" sz="4000" b="1" dirty="0"/>
              <a:t>which is now taxable in Kansas</a:t>
            </a:r>
            <a:br>
              <a:rPr lang="en-US" sz="4000" b="1" dirty="0">
                <a:latin typeface="+mn-lt"/>
              </a:rPr>
            </a:br>
            <a:endParaRPr lang="en-US" sz="4000" b="1" dirty="0">
              <a:latin typeface="+mn-lt"/>
            </a:endParaRPr>
          </a:p>
        </p:txBody>
      </p:sp>
      <p:sp>
        <p:nvSpPr>
          <p:cNvPr id="3" name="Content Placeholder 2"/>
          <p:cNvSpPr>
            <a:spLocks noGrp="1"/>
          </p:cNvSpPr>
          <p:nvPr>
            <p:ph idx="1"/>
          </p:nvPr>
        </p:nvSpPr>
        <p:spPr/>
        <p:txBody>
          <a:bodyPr>
            <a:normAutofit lnSpcReduction="10000"/>
          </a:bodyPr>
          <a:lstStyle/>
          <a:p>
            <a:pPr>
              <a:lnSpc>
                <a:spcPct val="150000"/>
              </a:lnSpc>
            </a:pPr>
            <a:r>
              <a:rPr lang="en-US" sz="2000" dirty="0"/>
              <a:t>Nonwage Business Income (self employed wages, sole proprietors)</a:t>
            </a:r>
          </a:p>
          <a:p>
            <a:pPr>
              <a:lnSpc>
                <a:spcPct val="150000"/>
              </a:lnSpc>
            </a:pPr>
            <a:r>
              <a:rPr lang="en-US" sz="2000" dirty="0"/>
              <a:t> Income From Certain Entities and Certain Types of Income (partnerships, S corporations, limited liability companies, estates and trusts, income from rental real estate, royalties, residual interests in real estate mortgage investment conduits, and net farm rental)</a:t>
            </a:r>
          </a:p>
          <a:p>
            <a:pPr>
              <a:lnSpc>
                <a:spcPct val="150000"/>
              </a:lnSpc>
            </a:pPr>
            <a:r>
              <a:rPr lang="en-US" sz="2000" dirty="0"/>
              <a:t>Farm Income</a:t>
            </a:r>
          </a:p>
          <a:p>
            <a:pPr>
              <a:lnSpc>
                <a:spcPct val="150000"/>
              </a:lnSpc>
            </a:pPr>
            <a:r>
              <a:rPr lang="en-US" sz="2000" dirty="0"/>
              <a:t>Draft, Breeding, Dairy Animals, and Animals Used for Sporting Purposes</a:t>
            </a:r>
          </a:p>
          <a:p>
            <a:pPr>
              <a:lnSpc>
                <a:spcPct val="150000"/>
              </a:lnSpc>
            </a:pPr>
            <a:r>
              <a:rPr lang="en-US" sz="2000" dirty="0"/>
              <a:t>Stockholders in Banks and Savings and Loans</a:t>
            </a:r>
          </a:p>
          <a:p>
            <a:pPr>
              <a:lnSpc>
                <a:spcPct val="150000"/>
              </a:lnSpc>
            </a:pPr>
            <a:r>
              <a:rPr lang="en-US" sz="2000" dirty="0"/>
              <a:t>Christmas Tree sales</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89720" y="6035955"/>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6290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Individual filer with non-wage income examples of the new Kansas Income tax rates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41017764"/>
              </p:ext>
            </p:extLst>
          </p:nvPr>
        </p:nvGraphicFramePr>
        <p:xfrm>
          <a:off x="838200" y="2776149"/>
          <a:ext cx="10515600" cy="279262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698157">
                <a:tc>
                  <a:txBody>
                    <a:bodyPr/>
                    <a:lstStyle/>
                    <a:p>
                      <a:pPr algn="ctr"/>
                      <a:endParaRPr lang="en-US" dirty="0"/>
                    </a:p>
                  </a:txBody>
                  <a:tcPr/>
                </a:tc>
                <a:tc>
                  <a:txBody>
                    <a:bodyPr/>
                    <a:lstStyle/>
                    <a:p>
                      <a:pPr algn="ctr"/>
                      <a:r>
                        <a:rPr lang="en-US" dirty="0"/>
                        <a:t>$25,000</a:t>
                      </a:r>
                    </a:p>
                  </a:txBody>
                  <a:tcPr/>
                </a:tc>
                <a:tc>
                  <a:txBody>
                    <a:bodyPr/>
                    <a:lstStyle/>
                    <a:p>
                      <a:pPr algn="ctr"/>
                      <a:r>
                        <a:rPr lang="en-US" dirty="0"/>
                        <a:t>$50,000</a:t>
                      </a:r>
                    </a:p>
                  </a:txBody>
                  <a:tcPr/>
                </a:tc>
                <a:tc>
                  <a:txBody>
                    <a:bodyPr/>
                    <a:lstStyle/>
                    <a:p>
                      <a:pPr algn="ctr"/>
                      <a:r>
                        <a:rPr lang="en-US" dirty="0"/>
                        <a:t>$75,000</a:t>
                      </a:r>
                    </a:p>
                  </a:txBody>
                  <a:tcPr/>
                </a:tc>
                <a:tc>
                  <a:txBody>
                    <a:bodyPr/>
                    <a:lstStyle/>
                    <a:p>
                      <a:pPr algn="ctr"/>
                      <a:r>
                        <a:rPr lang="en-US" dirty="0"/>
                        <a:t>$100,000</a:t>
                      </a:r>
                    </a:p>
                  </a:txBody>
                  <a:tcPr/>
                </a:tc>
                <a:extLst>
                  <a:ext uri="{0D108BD9-81ED-4DB2-BD59-A6C34878D82A}">
                    <a16:rowId xmlns:a16="http://schemas.microsoft.com/office/drawing/2014/main" val="10000"/>
                  </a:ext>
                </a:extLst>
              </a:tr>
              <a:tr h="698157">
                <a:tc>
                  <a:txBody>
                    <a:bodyPr/>
                    <a:lstStyle/>
                    <a:p>
                      <a:pPr algn="ctr"/>
                      <a:r>
                        <a:rPr lang="en-US" dirty="0"/>
                        <a:t>2016</a:t>
                      </a:r>
                    </a:p>
                  </a:txBody>
                  <a:tcPr/>
                </a:tc>
                <a:tc>
                  <a:txBody>
                    <a:bodyPr/>
                    <a:lstStyle/>
                    <a:p>
                      <a:pPr algn="ctr"/>
                      <a:r>
                        <a:rPr lang="en-US" dirty="0"/>
                        <a:t>$0.00</a:t>
                      </a:r>
                    </a:p>
                    <a:p>
                      <a:pPr algn="ctr"/>
                      <a:endParaRPr lang="en-US" dirty="0"/>
                    </a:p>
                  </a:txBody>
                  <a:tcPr/>
                </a:tc>
                <a:tc>
                  <a:txBody>
                    <a:bodyPr/>
                    <a:lstStyle/>
                    <a:p>
                      <a:pPr algn="ctr"/>
                      <a:r>
                        <a:rPr lang="en-US" dirty="0"/>
                        <a:t>$0.00</a:t>
                      </a:r>
                    </a:p>
                    <a:p>
                      <a:pPr algn="ctr"/>
                      <a:endParaRPr lang="en-US" dirty="0"/>
                    </a:p>
                  </a:txBody>
                  <a:tcPr/>
                </a:tc>
                <a:tc>
                  <a:txBody>
                    <a:bodyPr/>
                    <a:lstStyle/>
                    <a:p>
                      <a:pPr algn="ctr"/>
                      <a:r>
                        <a:rPr lang="en-US" dirty="0"/>
                        <a:t>$0.00</a:t>
                      </a:r>
                    </a:p>
                    <a:p>
                      <a:pPr algn="ctr"/>
                      <a:endParaRPr lang="en-US" dirty="0"/>
                    </a:p>
                  </a:txBody>
                  <a:tcPr/>
                </a:tc>
                <a:tc>
                  <a:txBody>
                    <a:bodyPr/>
                    <a:lstStyle/>
                    <a:p>
                      <a:pPr algn="ctr"/>
                      <a:r>
                        <a:rPr lang="en-US" dirty="0"/>
                        <a:t>$0.00</a:t>
                      </a:r>
                    </a:p>
                  </a:txBody>
                  <a:tcPr/>
                </a:tc>
                <a:extLst>
                  <a:ext uri="{0D108BD9-81ED-4DB2-BD59-A6C34878D82A}">
                    <a16:rowId xmlns:a16="http://schemas.microsoft.com/office/drawing/2014/main" val="10001"/>
                  </a:ext>
                </a:extLst>
              </a:tr>
              <a:tr h="698157">
                <a:tc>
                  <a:txBody>
                    <a:bodyPr/>
                    <a:lstStyle/>
                    <a:p>
                      <a:pPr algn="ctr"/>
                      <a:r>
                        <a:rPr lang="en-US" dirty="0"/>
                        <a:t>2017</a:t>
                      </a:r>
                    </a:p>
                  </a:txBody>
                  <a:tcPr/>
                </a:tc>
                <a:tc>
                  <a:txBody>
                    <a:bodyPr/>
                    <a:lstStyle/>
                    <a:p>
                      <a:pPr algn="ctr"/>
                      <a:r>
                        <a:rPr lang="en-US" dirty="0"/>
                        <a:t>$925</a:t>
                      </a:r>
                    </a:p>
                  </a:txBody>
                  <a:tcPr/>
                </a:tc>
                <a:tc>
                  <a:txBody>
                    <a:bodyPr/>
                    <a:lstStyle/>
                    <a:p>
                      <a:pPr algn="ctr"/>
                      <a:r>
                        <a:rPr lang="en-US" dirty="0"/>
                        <a:t>$2,210</a:t>
                      </a:r>
                    </a:p>
                  </a:txBody>
                  <a:tcPr/>
                </a:tc>
                <a:tc>
                  <a:txBody>
                    <a:bodyPr/>
                    <a:lstStyle/>
                    <a:p>
                      <a:pPr algn="ctr"/>
                      <a:r>
                        <a:rPr lang="en-US" dirty="0"/>
                        <a:t>$3,510</a:t>
                      </a:r>
                    </a:p>
                  </a:txBody>
                  <a:tcPr/>
                </a:tc>
                <a:tc>
                  <a:txBody>
                    <a:bodyPr/>
                    <a:lstStyle/>
                    <a:p>
                      <a:pPr algn="ctr"/>
                      <a:r>
                        <a:rPr lang="en-US" dirty="0"/>
                        <a:t>$4,810</a:t>
                      </a:r>
                    </a:p>
                    <a:p>
                      <a:pPr algn="ctr"/>
                      <a:endParaRPr lang="en-US" dirty="0"/>
                    </a:p>
                  </a:txBody>
                  <a:tcPr/>
                </a:tc>
                <a:extLst>
                  <a:ext uri="{0D108BD9-81ED-4DB2-BD59-A6C34878D82A}">
                    <a16:rowId xmlns:a16="http://schemas.microsoft.com/office/drawing/2014/main" val="10002"/>
                  </a:ext>
                </a:extLst>
              </a:tr>
              <a:tr h="698157">
                <a:tc>
                  <a:txBody>
                    <a:bodyPr/>
                    <a:lstStyle/>
                    <a:p>
                      <a:pPr algn="ctr"/>
                      <a:r>
                        <a:rPr lang="en-US" dirty="0"/>
                        <a:t>Difference</a:t>
                      </a:r>
                    </a:p>
                  </a:txBody>
                  <a:tcPr/>
                </a:tc>
                <a:tc>
                  <a:txBody>
                    <a:bodyPr/>
                    <a:lstStyle/>
                    <a:p>
                      <a:pPr algn="ctr"/>
                      <a:r>
                        <a:rPr lang="en-US" dirty="0"/>
                        <a:t>$925</a:t>
                      </a:r>
                    </a:p>
                  </a:txBody>
                  <a:tcPr/>
                </a:tc>
                <a:tc>
                  <a:txBody>
                    <a:bodyPr/>
                    <a:lstStyle/>
                    <a:p>
                      <a:pPr algn="ctr"/>
                      <a:r>
                        <a:rPr lang="en-US" dirty="0"/>
                        <a:t>$2,210</a:t>
                      </a:r>
                    </a:p>
                  </a:txBody>
                  <a:tcPr/>
                </a:tc>
                <a:tc>
                  <a:txBody>
                    <a:bodyPr/>
                    <a:lstStyle/>
                    <a:p>
                      <a:pPr algn="ctr"/>
                      <a:r>
                        <a:rPr lang="en-US" dirty="0"/>
                        <a:t>$3,510</a:t>
                      </a:r>
                    </a:p>
                  </a:txBody>
                  <a:tcPr/>
                </a:tc>
                <a:tc>
                  <a:txBody>
                    <a:bodyPr/>
                    <a:lstStyle/>
                    <a:p>
                      <a:pPr algn="ctr"/>
                      <a:r>
                        <a:rPr lang="en-US" dirty="0"/>
                        <a:t>$4,810</a:t>
                      </a:r>
                    </a:p>
                  </a:txBody>
                  <a:tcPr/>
                </a:tc>
                <a:extLst>
                  <a:ext uri="{0D108BD9-81ED-4DB2-BD59-A6C34878D82A}">
                    <a16:rowId xmlns:a16="http://schemas.microsoft.com/office/drawing/2014/main" val="10003"/>
                  </a:ext>
                </a:extLst>
              </a:tr>
            </a:tbl>
          </a:graphicData>
        </a:graphic>
      </p:graphicFrame>
      <p:pic>
        <p:nvPicPr>
          <p:cNvPr id="5" name="Picture 4" descr="C:\Users\MHCWRI~1\AppData\Local\Temp\notesAE3B03\api-logo-with-line2-copy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9720" y="6035955"/>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64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Married or Joint filing status with non-wage income examples of the new Kansas income tax rates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8804737"/>
              </p:ext>
            </p:extLst>
          </p:nvPr>
        </p:nvGraphicFramePr>
        <p:xfrm>
          <a:off x="838200" y="2776149"/>
          <a:ext cx="10515600" cy="279262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698157">
                <a:tc>
                  <a:txBody>
                    <a:bodyPr/>
                    <a:lstStyle/>
                    <a:p>
                      <a:pPr algn="ctr"/>
                      <a:endParaRPr lang="en-US" dirty="0"/>
                    </a:p>
                  </a:txBody>
                  <a:tcPr/>
                </a:tc>
                <a:tc>
                  <a:txBody>
                    <a:bodyPr/>
                    <a:lstStyle/>
                    <a:p>
                      <a:pPr algn="ctr"/>
                      <a:r>
                        <a:rPr lang="en-US" dirty="0"/>
                        <a:t>$25,000</a:t>
                      </a:r>
                    </a:p>
                  </a:txBody>
                  <a:tcPr/>
                </a:tc>
                <a:tc>
                  <a:txBody>
                    <a:bodyPr/>
                    <a:lstStyle/>
                    <a:p>
                      <a:pPr algn="ctr"/>
                      <a:r>
                        <a:rPr lang="en-US" dirty="0"/>
                        <a:t>$50,000</a:t>
                      </a:r>
                    </a:p>
                  </a:txBody>
                  <a:tcPr/>
                </a:tc>
                <a:tc>
                  <a:txBody>
                    <a:bodyPr/>
                    <a:lstStyle/>
                    <a:p>
                      <a:pPr algn="ctr"/>
                      <a:r>
                        <a:rPr lang="en-US" dirty="0"/>
                        <a:t>$75,000</a:t>
                      </a:r>
                    </a:p>
                  </a:txBody>
                  <a:tcPr/>
                </a:tc>
                <a:tc>
                  <a:txBody>
                    <a:bodyPr/>
                    <a:lstStyle/>
                    <a:p>
                      <a:pPr algn="ctr"/>
                      <a:r>
                        <a:rPr lang="en-US" dirty="0"/>
                        <a:t>$100,000</a:t>
                      </a:r>
                    </a:p>
                  </a:txBody>
                  <a:tcPr/>
                </a:tc>
                <a:extLst>
                  <a:ext uri="{0D108BD9-81ED-4DB2-BD59-A6C34878D82A}">
                    <a16:rowId xmlns:a16="http://schemas.microsoft.com/office/drawing/2014/main" val="10000"/>
                  </a:ext>
                </a:extLst>
              </a:tr>
              <a:tr h="698157">
                <a:tc>
                  <a:txBody>
                    <a:bodyPr/>
                    <a:lstStyle/>
                    <a:p>
                      <a:pPr algn="ctr"/>
                      <a:r>
                        <a:rPr lang="en-US" dirty="0"/>
                        <a:t>2016</a:t>
                      </a:r>
                    </a:p>
                  </a:txBody>
                  <a:tcPr/>
                </a:tc>
                <a:tc>
                  <a:txBody>
                    <a:bodyPr/>
                    <a:lstStyle/>
                    <a:p>
                      <a:pPr algn="ctr"/>
                      <a:r>
                        <a:rPr lang="en-US" dirty="0"/>
                        <a:t>$0.00</a:t>
                      </a:r>
                    </a:p>
                    <a:p>
                      <a:pPr algn="ctr"/>
                      <a:endParaRPr lang="en-US" dirty="0"/>
                    </a:p>
                  </a:txBody>
                  <a:tcPr/>
                </a:tc>
                <a:tc>
                  <a:txBody>
                    <a:bodyPr/>
                    <a:lstStyle/>
                    <a:p>
                      <a:pPr algn="ctr"/>
                      <a:r>
                        <a:rPr lang="en-US" dirty="0"/>
                        <a:t>$0.00</a:t>
                      </a:r>
                    </a:p>
                    <a:p>
                      <a:pPr algn="ctr"/>
                      <a:endParaRPr lang="en-US" dirty="0"/>
                    </a:p>
                  </a:txBody>
                  <a:tcPr/>
                </a:tc>
                <a:tc>
                  <a:txBody>
                    <a:bodyPr/>
                    <a:lstStyle/>
                    <a:p>
                      <a:pPr algn="ctr"/>
                      <a:r>
                        <a:rPr lang="en-US" dirty="0"/>
                        <a:t>$0.00</a:t>
                      </a:r>
                    </a:p>
                    <a:p>
                      <a:pPr algn="ctr"/>
                      <a:endParaRPr lang="en-US" dirty="0"/>
                    </a:p>
                  </a:txBody>
                  <a:tcPr/>
                </a:tc>
                <a:tc>
                  <a:txBody>
                    <a:bodyPr/>
                    <a:lstStyle/>
                    <a:p>
                      <a:pPr algn="ctr"/>
                      <a:r>
                        <a:rPr lang="en-US" dirty="0"/>
                        <a:t>$0.00</a:t>
                      </a:r>
                    </a:p>
                  </a:txBody>
                  <a:tcPr/>
                </a:tc>
                <a:extLst>
                  <a:ext uri="{0D108BD9-81ED-4DB2-BD59-A6C34878D82A}">
                    <a16:rowId xmlns:a16="http://schemas.microsoft.com/office/drawing/2014/main" val="10001"/>
                  </a:ext>
                </a:extLst>
              </a:tr>
              <a:tr h="698157">
                <a:tc>
                  <a:txBody>
                    <a:bodyPr/>
                    <a:lstStyle/>
                    <a:p>
                      <a:pPr algn="ctr"/>
                      <a:r>
                        <a:rPr lang="en-US" dirty="0"/>
                        <a:t>2017</a:t>
                      </a:r>
                    </a:p>
                  </a:txBody>
                  <a:tcPr/>
                </a:tc>
                <a:tc>
                  <a:txBody>
                    <a:bodyPr/>
                    <a:lstStyle/>
                    <a:p>
                      <a:pPr algn="ctr"/>
                      <a:r>
                        <a:rPr lang="en-US" dirty="0"/>
                        <a:t>$725</a:t>
                      </a:r>
                    </a:p>
                  </a:txBody>
                  <a:tcPr/>
                </a:tc>
                <a:tc>
                  <a:txBody>
                    <a:bodyPr/>
                    <a:lstStyle/>
                    <a:p>
                      <a:pPr algn="ctr"/>
                      <a:r>
                        <a:rPr lang="en-US" dirty="0"/>
                        <a:t>$1,910</a:t>
                      </a:r>
                    </a:p>
                  </a:txBody>
                  <a:tcPr/>
                </a:tc>
                <a:tc>
                  <a:txBody>
                    <a:bodyPr/>
                    <a:lstStyle/>
                    <a:p>
                      <a:pPr algn="ctr"/>
                      <a:r>
                        <a:rPr lang="en-US" dirty="0"/>
                        <a:t>$3,120</a:t>
                      </a:r>
                    </a:p>
                  </a:txBody>
                  <a:tcPr/>
                </a:tc>
                <a:tc>
                  <a:txBody>
                    <a:bodyPr/>
                    <a:lstStyle/>
                    <a:p>
                      <a:pPr algn="ctr"/>
                      <a:r>
                        <a:rPr lang="en-US" dirty="0"/>
                        <a:t>$4,585</a:t>
                      </a:r>
                    </a:p>
                    <a:p>
                      <a:pPr algn="ctr"/>
                      <a:endParaRPr lang="en-US" dirty="0"/>
                    </a:p>
                  </a:txBody>
                  <a:tcPr/>
                </a:tc>
                <a:extLst>
                  <a:ext uri="{0D108BD9-81ED-4DB2-BD59-A6C34878D82A}">
                    <a16:rowId xmlns:a16="http://schemas.microsoft.com/office/drawing/2014/main" val="10002"/>
                  </a:ext>
                </a:extLst>
              </a:tr>
              <a:tr h="698157">
                <a:tc>
                  <a:txBody>
                    <a:bodyPr/>
                    <a:lstStyle/>
                    <a:p>
                      <a:pPr algn="ctr"/>
                      <a:r>
                        <a:rPr lang="en-US" dirty="0"/>
                        <a:t>Difference</a:t>
                      </a:r>
                    </a:p>
                  </a:txBody>
                  <a:tcPr/>
                </a:tc>
                <a:tc>
                  <a:txBody>
                    <a:bodyPr/>
                    <a:lstStyle/>
                    <a:p>
                      <a:pPr algn="ctr"/>
                      <a:r>
                        <a:rPr lang="en-US" dirty="0"/>
                        <a:t>$725</a:t>
                      </a:r>
                    </a:p>
                  </a:txBody>
                  <a:tcPr/>
                </a:tc>
                <a:tc>
                  <a:txBody>
                    <a:bodyPr/>
                    <a:lstStyle/>
                    <a:p>
                      <a:pPr algn="ctr"/>
                      <a:r>
                        <a:rPr lang="en-US" dirty="0"/>
                        <a:t>$1,910</a:t>
                      </a:r>
                    </a:p>
                  </a:txBody>
                  <a:tcPr/>
                </a:tc>
                <a:tc>
                  <a:txBody>
                    <a:bodyPr/>
                    <a:lstStyle/>
                    <a:p>
                      <a:pPr algn="ctr"/>
                      <a:r>
                        <a:rPr lang="en-US" dirty="0"/>
                        <a:t>$3,120</a:t>
                      </a:r>
                    </a:p>
                  </a:txBody>
                  <a:tcPr/>
                </a:tc>
                <a:tc>
                  <a:txBody>
                    <a:bodyPr/>
                    <a:lstStyle/>
                    <a:p>
                      <a:pPr algn="ctr"/>
                      <a:r>
                        <a:rPr lang="en-US" dirty="0"/>
                        <a:t>$4,585</a:t>
                      </a:r>
                    </a:p>
                  </a:txBody>
                  <a:tcPr/>
                </a:tc>
                <a:extLst>
                  <a:ext uri="{0D108BD9-81ED-4DB2-BD59-A6C34878D82A}">
                    <a16:rowId xmlns:a16="http://schemas.microsoft.com/office/drawing/2014/main" val="10003"/>
                  </a:ext>
                </a:extLst>
              </a:tr>
            </a:tbl>
          </a:graphicData>
        </a:graphic>
      </p:graphicFrame>
      <p:pic>
        <p:nvPicPr>
          <p:cNvPr id="5" name="Picture 4" descr="C:\Users\MHCWRI~1\AppData\Local\Temp\notesAE3B03\api-logo-with-line2-copy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9720" y="6035955"/>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05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No Penalty For Underpayment of Tax </a:t>
            </a:r>
            <a:br>
              <a:rPr lang="en-US" sz="4000" b="1" dirty="0"/>
            </a:br>
            <a:r>
              <a:rPr lang="en-US" sz="4000" b="1" dirty="0"/>
              <a:t>Due To Rate Change </a:t>
            </a:r>
          </a:p>
        </p:txBody>
      </p:sp>
      <p:sp>
        <p:nvSpPr>
          <p:cNvPr id="3" name="Content Placeholder 2"/>
          <p:cNvSpPr>
            <a:spLocks noGrp="1"/>
          </p:cNvSpPr>
          <p:nvPr>
            <p:ph idx="1"/>
          </p:nvPr>
        </p:nvSpPr>
        <p:spPr/>
        <p:txBody>
          <a:bodyPr>
            <a:normAutofit/>
          </a:bodyPr>
          <a:lstStyle/>
          <a:p>
            <a:pPr marL="0" indent="0">
              <a:lnSpc>
                <a:spcPct val="150000"/>
              </a:lnSpc>
              <a:buNone/>
            </a:pPr>
            <a:r>
              <a:rPr lang="en-US" sz="2000" dirty="0"/>
              <a:t>Section 4 of the Bill amends K.S.A. 79-32,110 by adding subsection (f) which states: </a:t>
            </a:r>
          </a:p>
          <a:p>
            <a:pPr marL="0" indent="0">
              <a:lnSpc>
                <a:spcPct val="150000"/>
              </a:lnSpc>
              <a:buNone/>
            </a:pPr>
            <a:r>
              <a:rPr lang="en-US" sz="2000" dirty="0"/>
              <a:t> (f) No taxpayer shall be assessed penalties and interest arising from the underpayment of taxes due to changes to the rates in subsection (a) that became law on July 1, 2017, so long as such underpayment is rectified on or before April 17, 2018.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4604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Estimated Tax Payments </a:t>
            </a:r>
            <a:endParaRPr lang="en-US" sz="4000" dirty="0"/>
          </a:p>
        </p:txBody>
      </p:sp>
      <p:sp>
        <p:nvSpPr>
          <p:cNvPr id="3" name="Content Placeholder 2"/>
          <p:cNvSpPr>
            <a:spLocks noGrp="1"/>
          </p:cNvSpPr>
          <p:nvPr>
            <p:ph idx="1"/>
          </p:nvPr>
        </p:nvSpPr>
        <p:spPr/>
        <p:txBody>
          <a:bodyPr>
            <a:normAutofit/>
          </a:bodyPr>
          <a:lstStyle/>
          <a:p>
            <a:pPr marL="0" indent="0">
              <a:lnSpc>
                <a:spcPct val="150000"/>
              </a:lnSpc>
              <a:buNone/>
            </a:pPr>
            <a:r>
              <a:rPr lang="en-US" sz="2000" dirty="0"/>
              <a:t>Individuals receiving nonwage income that is now subject to tax because of the amendments made in Section 5 of Senate Bill 30 </a:t>
            </a:r>
            <a:r>
              <a:rPr lang="en-US" sz="2000" b="1" i="1" u="sng" dirty="0"/>
              <a:t>should begin making estimated tax payments immediately.</a:t>
            </a:r>
            <a:r>
              <a:rPr lang="en-US" sz="2000" dirty="0"/>
              <a:t>  And, because the effective date of the amendments is retroactive to January 1, 2017, consideration should be given to increasing the amount of the estimated payment(s) in order to “catch-up” with the amount of tax had payments been made for the first two quarters of the tax year.  Failure to make these estimated payments could result in having to pay a significant amount of income tax being due in April of 2018 when filing the 2017 income tax return.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83959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Itemized Deductions For Individual Income Tax </a:t>
            </a:r>
          </a:p>
        </p:txBody>
      </p:sp>
      <p:sp>
        <p:nvSpPr>
          <p:cNvPr id="3" name="Content Placeholder 2"/>
          <p:cNvSpPr>
            <a:spLocks noGrp="1"/>
          </p:cNvSpPr>
          <p:nvPr>
            <p:ph idx="1"/>
          </p:nvPr>
        </p:nvSpPr>
        <p:spPr/>
        <p:txBody>
          <a:bodyPr>
            <a:normAutofit/>
          </a:bodyPr>
          <a:lstStyle/>
          <a:p>
            <a:pPr marL="0" indent="0">
              <a:lnSpc>
                <a:spcPct val="150000"/>
              </a:lnSpc>
              <a:buNone/>
            </a:pPr>
            <a:r>
              <a:rPr lang="en-US" sz="1800" dirty="0"/>
              <a:t>The new language provides for a phased-in expansion of the amount of itemized deductions currently allowed.  This includes charitable contributions, interest on a residential mortgage, and real and personal property taxes.  In addition, the amendments allow medical expenses to be claimed as an itemized deduction, starting in 2018.</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941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FC79-7A7C-4B75-B383-442F959A8F37}"/>
              </a:ext>
            </a:extLst>
          </p:cNvPr>
          <p:cNvSpPr>
            <a:spLocks noGrp="1"/>
          </p:cNvSpPr>
          <p:nvPr>
            <p:ph type="title"/>
          </p:nvPr>
        </p:nvSpPr>
        <p:spPr>
          <a:xfrm>
            <a:off x="838200" y="365125"/>
            <a:ext cx="10515600" cy="2449096"/>
          </a:xfrm>
        </p:spPr>
        <p:txBody>
          <a:bodyPr>
            <a:normAutofit/>
          </a:bodyPr>
          <a:lstStyle/>
          <a:p>
            <a:pPr algn="ctr"/>
            <a:r>
              <a:rPr lang="en-US" sz="3600" b="1" dirty="0"/>
              <a:t>Itemized Deduction Increases starting in 2018</a:t>
            </a:r>
            <a:br>
              <a:rPr lang="en-US" sz="3600" b="1" dirty="0"/>
            </a:br>
            <a:endParaRPr lang="en-US" sz="3600" b="1" dirty="0"/>
          </a:p>
        </p:txBody>
      </p:sp>
      <p:pic>
        <p:nvPicPr>
          <p:cNvPr id="4" name="Picture 3" descr="C:\Users\MHCWRI~1\AppData\Local\Temp\notesAE3B03\api-logo-with-line2-copyW.jpg">
            <a:extLst>
              <a:ext uri="{FF2B5EF4-FFF2-40B4-BE49-F238E27FC236}">
                <a16:creationId xmlns:a16="http://schemas.microsoft.com/office/drawing/2014/main" id="{373DFF0F-1860-49F7-A87E-4B235BA0509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1888491712"/>
              </p:ext>
            </p:extLst>
          </p:nvPr>
        </p:nvGraphicFramePr>
        <p:xfrm>
          <a:off x="2032000" y="2290118"/>
          <a:ext cx="8128002" cy="3437652"/>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20000"/>
                    </a:ext>
                  </a:extLst>
                </a:gridCol>
                <a:gridCol w="1354667">
                  <a:extLst>
                    <a:ext uri="{9D8B030D-6E8A-4147-A177-3AD203B41FA5}">
                      <a16:colId xmlns:a16="http://schemas.microsoft.com/office/drawing/2014/main" val="20001"/>
                    </a:ext>
                  </a:extLst>
                </a:gridCol>
                <a:gridCol w="1313477">
                  <a:extLst>
                    <a:ext uri="{9D8B030D-6E8A-4147-A177-3AD203B41FA5}">
                      <a16:colId xmlns:a16="http://schemas.microsoft.com/office/drawing/2014/main" val="20002"/>
                    </a:ext>
                  </a:extLst>
                </a:gridCol>
                <a:gridCol w="1395857">
                  <a:extLst>
                    <a:ext uri="{9D8B030D-6E8A-4147-A177-3AD203B41FA5}">
                      <a16:colId xmlns:a16="http://schemas.microsoft.com/office/drawing/2014/main" val="20003"/>
                    </a:ext>
                  </a:extLst>
                </a:gridCol>
                <a:gridCol w="1354667">
                  <a:extLst>
                    <a:ext uri="{9D8B030D-6E8A-4147-A177-3AD203B41FA5}">
                      <a16:colId xmlns:a16="http://schemas.microsoft.com/office/drawing/2014/main" val="20004"/>
                    </a:ext>
                  </a:extLst>
                </a:gridCol>
                <a:gridCol w="1354667">
                  <a:extLst>
                    <a:ext uri="{9D8B030D-6E8A-4147-A177-3AD203B41FA5}">
                      <a16:colId xmlns:a16="http://schemas.microsoft.com/office/drawing/2014/main" val="20005"/>
                    </a:ext>
                  </a:extLst>
                </a:gridCol>
              </a:tblGrid>
              <a:tr h="749644">
                <a:tc>
                  <a:txBody>
                    <a:bodyPr/>
                    <a:lstStyle/>
                    <a:p>
                      <a:pPr algn="ctr"/>
                      <a:endParaRPr lang="en-US" dirty="0"/>
                    </a:p>
                  </a:txBody>
                  <a:tcPr/>
                </a:tc>
                <a:tc>
                  <a:txBody>
                    <a:bodyPr/>
                    <a:lstStyle/>
                    <a:p>
                      <a:pPr algn="ctr"/>
                      <a:r>
                        <a:rPr lang="en-US" dirty="0"/>
                        <a:t>2016</a:t>
                      </a:r>
                    </a:p>
                  </a:txBody>
                  <a:tcPr/>
                </a:tc>
                <a:tc>
                  <a:txBody>
                    <a:bodyPr/>
                    <a:lstStyle/>
                    <a:p>
                      <a:pPr algn="ctr"/>
                      <a:r>
                        <a:rPr lang="en-US" dirty="0"/>
                        <a:t>2017</a:t>
                      </a:r>
                    </a:p>
                  </a:txBody>
                  <a:tcPr/>
                </a:tc>
                <a:tc>
                  <a:txBody>
                    <a:bodyPr/>
                    <a:lstStyle/>
                    <a:p>
                      <a:pPr algn="ctr"/>
                      <a:r>
                        <a:rPr lang="en-US" dirty="0"/>
                        <a:t>2018</a:t>
                      </a:r>
                    </a:p>
                  </a:txBody>
                  <a:tcPr/>
                </a:tc>
                <a:tc>
                  <a:txBody>
                    <a:bodyPr/>
                    <a:lstStyle/>
                    <a:p>
                      <a:pPr algn="ctr"/>
                      <a:r>
                        <a:rPr lang="en-US" dirty="0"/>
                        <a:t>2019</a:t>
                      </a:r>
                    </a:p>
                  </a:txBody>
                  <a:tcPr/>
                </a:tc>
                <a:tc>
                  <a:txBody>
                    <a:bodyPr/>
                    <a:lstStyle/>
                    <a:p>
                      <a:pPr algn="ctr"/>
                      <a:r>
                        <a:rPr lang="en-US" dirty="0"/>
                        <a:t>2020</a:t>
                      </a:r>
                    </a:p>
                  </a:txBody>
                  <a:tcPr/>
                </a:tc>
                <a:extLst>
                  <a:ext uri="{0D108BD9-81ED-4DB2-BD59-A6C34878D82A}">
                    <a16:rowId xmlns:a16="http://schemas.microsoft.com/office/drawing/2014/main" val="10000"/>
                  </a:ext>
                </a:extLst>
              </a:tr>
              <a:tr h="749644">
                <a:tc>
                  <a:txBody>
                    <a:bodyPr/>
                    <a:lstStyle/>
                    <a:p>
                      <a:pPr algn="ctr"/>
                      <a:r>
                        <a:rPr lang="en-US" dirty="0"/>
                        <a:t>Medical Deduction</a:t>
                      </a:r>
                    </a:p>
                  </a:txBody>
                  <a:tcPr/>
                </a:tc>
                <a:tc>
                  <a:txBody>
                    <a:bodyPr/>
                    <a:lstStyle/>
                    <a:p>
                      <a:pPr algn="ctr"/>
                      <a:r>
                        <a:rPr lang="en-US" dirty="0"/>
                        <a:t>0%</a:t>
                      </a:r>
                    </a:p>
                  </a:txBody>
                  <a:tcPr/>
                </a:tc>
                <a:tc>
                  <a:txBody>
                    <a:bodyPr/>
                    <a:lstStyle/>
                    <a:p>
                      <a:pPr algn="ctr"/>
                      <a:r>
                        <a:rPr lang="en-US" dirty="0"/>
                        <a:t>0%</a:t>
                      </a:r>
                    </a:p>
                  </a:txBody>
                  <a:tcPr/>
                </a:tc>
                <a:tc>
                  <a:txBody>
                    <a:bodyPr/>
                    <a:lstStyle/>
                    <a:p>
                      <a:pPr algn="ctr"/>
                      <a:r>
                        <a:rPr lang="en-US" dirty="0"/>
                        <a:t>50%</a:t>
                      </a:r>
                    </a:p>
                  </a:txBody>
                  <a:tcPr/>
                </a:tc>
                <a:tc>
                  <a:txBody>
                    <a:bodyPr/>
                    <a:lstStyle/>
                    <a:p>
                      <a:pPr algn="ctr"/>
                      <a:r>
                        <a:rPr lang="en-US" dirty="0"/>
                        <a:t>75%</a:t>
                      </a:r>
                    </a:p>
                  </a:txBody>
                  <a:tcPr/>
                </a:tc>
                <a:tc>
                  <a:txBody>
                    <a:bodyPr/>
                    <a:lstStyle/>
                    <a:p>
                      <a:pPr algn="ctr"/>
                      <a:r>
                        <a:rPr lang="en-US" dirty="0"/>
                        <a:t>100%</a:t>
                      </a:r>
                    </a:p>
                  </a:txBody>
                  <a:tcPr/>
                </a:tc>
                <a:extLst>
                  <a:ext uri="{0D108BD9-81ED-4DB2-BD59-A6C34878D82A}">
                    <a16:rowId xmlns:a16="http://schemas.microsoft.com/office/drawing/2014/main" val="10001"/>
                  </a:ext>
                </a:extLst>
              </a:tr>
              <a:tr h="749644">
                <a:tc>
                  <a:txBody>
                    <a:bodyPr/>
                    <a:lstStyle/>
                    <a:p>
                      <a:pPr algn="ctr"/>
                      <a:r>
                        <a:rPr lang="en-US" dirty="0"/>
                        <a:t>Mortgage Interest</a:t>
                      </a:r>
                    </a:p>
                  </a:txBody>
                  <a:tcPr/>
                </a:tc>
                <a:tc>
                  <a:txBody>
                    <a:bodyPr/>
                    <a:lstStyle/>
                    <a:p>
                      <a:pPr algn="ctr"/>
                      <a:r>
                        <a:rPr lang="en-US" dirty="0"/>
                        <a:t>50%</a:t>
                      </a:r>
                    </a:p>
                  </a:txBody>
                  <a:tcPr/>
                </a:tc>
                <a:tc>
                  <a:txBody>
                    <a:bodyPr/>
                    <a:lstStyle/>
                    <a:p>
                      <a:pPr algn="ctr"/>
                      <a:r>
                        <a:rPr lang="en-US" dirty="0"/>
                        <a:t>50%</a:t>
                      </a:r>
                    </a:p>
                  </a:txBody>
                  <a:tcPr/>
                </a:tc>
                <a:tc>
                  <a:txBody>
                    <a:bodyPr/>
                    <a:lstStyle/>
                    <a:p>
                      <a:pPr algn="ctr"/>
                      <a:r>
                        <a:rPr lang="en-US" dirty="0"/>
                        <a:t>50%</a:t>
                      </a:r>
                    </a:p>
                  </a:txBody>
                  <a:tcPr/>
                </a:tc>
                <a:tc>
                  <a:txBody>
                    <a:bodyPr/>
                    <a:lstStyle/>
                    <a:p>
                      <a:pPr algn="ctr"/>
                      <a:r>
                        <a:rPr lang="en-US" dirty="0"/>
                        <a:t>75%</a:t>
                      </a:r>
                    </a:p>
                  </a:txBody>
                  <a:tcPr/>
                </a:tc>
                <a:tc>
                  <a:txBody>
                    <a:bodyPr/>
                    <a:lstStyle/>
                    <a:p>
                      <a:pPr algn="ctr"/>
                      <a:r>
                        <a:rPr lang="en-US" dirty="0"/>
                        <a:t>100%</a:t>
                      </a:r>
                    </a:p>
                  </a:txBody>
                  <a:tcPr/>
                </a:tc>
                <a:extLst>
                  <a:ext uri="{0D108BD9-81ED-4DB2-BD59-A6C34878D82A}">
                    <a16:rowId xmlns:a16="http://schemas.microsoft.com/office/drawing/2014/main" val="10002"/>
                  </a:ext>
                </a:extLst>
              </a:tr>
              <a:tr h="749644">
                <a:tc>
                  <a:txBody>
                    <a:bodyPr/>
                    <a:lstStyle/>
                    <a:p>
                      <a:pPr algn="ctr"/>
                      <a:r>
                        <a:rPr lang="en-US" dirty="0"/>
                        <a:t>Taxes on Real Estate &amp;</a:t>
                      </a:r>
                      <a:r>
                        <a:rPr lang="en-US" baseline="0" dirty="0"/>
                        <a:t> Personal Property</a:t>
                      </a:r>
                      <a:endParaRPr lang="en-US" dirty="0"/>
                    </a:p>
                  </a:txBody>
                  <a:tcPr/>
                </a:tc>
                <a:tc>
                  <a:txBody>
                    <a:bodyPr/>
                    <a:lstStyle/>
                    <a:p>
                      <a:pPr algn="ctr"/>
                      <a:r>
                        <a:rPr lang="en-US" dirty="0"/>
                        <a:t>50%</a:t>
                      </a:r>
                    </a:p>
                  </a:txBody>
                  <a:tcPr/>
                </a:tc>
                <a:tc>
                  <a:txBody>
                    <a:bodyPr/>
                    <a:lstStyle/>
                    <a:p>
                      <a:pPr algn="ctr"/>
                      <a:r>
                        <a:rPr lang="en-US" dirty="0"/>
                        <a:t>50%</a:t>
                      </a:r>
                    </a:p>
                  </a:txBody>
                  <a:tcPr/>
                </a:tc>
                <a:tc>
                  <a:txBody>
                    <a:bodyPr/>
                    <a:lstStyle/>
                    <a:p>
                      <a:pPr algn="ctr"/>
                      <a:r>
                        <a:rPr lang="en-US" dirty="0"/>
                        <a:t>50%</a:t>
                      </a:r>
                    </a:p>
                  </a:txBody>
                  <a:tcPr/>
                </a:tc>
                <a:tc>
                  <a:txBody>
                    <a:bodyPr/>
                    <a:lstStyle/>
                    <a:p>
                      <a:pPr algn="ctr"/>
                      <a:r>
                        <a:rPr lang="en-US" dirty="0"/>
                        <a:t>75%</a:t>
                      </a:r>
                    </a:p>
                  </a:txBody>
                  <a:tcPr/>
                </a:tc>
                <a:tc>
                  <a:txBody>
                    <a:bodyPr/>
                    <a:lstStyle/>
                    <a:p>
                      <a:pPr algn="ctr"/>
                      <a:r>
                        <a:rPr lang="en-US" dirty="0"/>
                        <a:t>100%</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19546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Changes To Individual Low Income Exclusion</a:t>
            </a:r>
          </a:p>
        </p:txBody>
      </p:sp>
      <p:sp>
        <p:nvSpPr>
          <p:cNvPr id="3" name="Content Placeholder 2"/>
          <p:cNvSpPr>
            <a:spLocks noGrp="1"/>
          </p:cNvSpPr>
          <p:nvPr>
            <p:ph idx="1"/>
          </p:nvPr>
        </p:nvSpPr>
        <p:spPr>
          <a:xfrm>
            <a:off x="838200" y="1825625"/>
            <a:ext cx="10515600" cy="3957337"/>
          </a:xfrm>
        </p:spPr>
        <p:txBody>
          <a:bodyPr>
            <a:normAutofit/>
          </a:bodyPr>
          <a:lstStyle/>
          <a:p>
            <a:pPr marL="0" indent="0">
              <a:lnSpc>
                <a:spcPct val="150000"/>
              </a:lnSpc>
              <a:buNone/>
            </a:pPr>
            <a:r>
              <a:rPr lang="en-US" sz="2000" dirty="0"/>
              <a:t>Beginning in tax year 2018 the low income exclusion is reduced to $5,000 for married individuals filing a joint return, and to $2,500 for all other taxpayers.</a:t>
            </a:r>
          </a:p>
          <a:p>
            <a:pPr marL="0" indent="0">
              <a:lnSpc>
                <a:spcPct val="150000"/>
              </a:lnSpc>
              <a:buNone/>
            </a:pPr>
            <a:r>
              <a:rPr lang="en-US" sz="2000" dirty="0"/>
              <a:t>For tax year 2017, married individuals filing joint returns with taxable income of $12,500 or less, and all other individuals with taxable income of $5,000 or less, shall have a tax liability of zero;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6020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Credit For Child And Dependent Care</a:t>
            </a:r>
            <a:endParaRPr lang="en-US" dirty="0"/>
          </a:p>
        </p:txBody>
      </p:sp>
      <p:sp>
        <p:nvSpPr>
          <p:cNvPr id="3" name="Content Placeholder 2"/>
          <p:cNvSpPr>
            <a:spLocks noGrp="1"/>
          </p:cNvSpPr>
          <p:nvPr>
            <p:ph idx="1"/>
          </p:nvPr>
        </p:nvSpPr>
        <p:spPr/>
        <p:txBody>
          <a:bodyPr/>
          <a:lstStyle/>
          <a:p>
            <a:pPr marL="0" indent="0">
              <a:lnSpc>
                <a:spcPct val="150000"/>
              </a:lnSpc>
              <a:buNone/>
            </a:pPr>
            <a:r>
              <a:rPr lang="en-US" sz="1800" dirty="0"/>
              <a:t>Internal Revenue Code Section 21 (26 U.S. Code § 21) allows a federal credit for expenses for the care of a qualifying individual to enable a taxpayer to work or actively look for work.  The Kansas credit is based on the amount of federal credit allowed against the taxpayer’s federal income tax liability.  The Kansas credit is limited to the amount of Kansas tax due, after all other credits have been allowed.  </a:t>
            </a:r>
            <a:r>
              <a:rPr lang="en-US" sz="1800" b="1" i="1" u="sng" dirty="0"/>
              <a:t>It is not refundable. </a:t>
            </a:r>
            <a:endParaRPr lang="en-US" sz="18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86688768"/>
              </p:ext>
            </p:extLst>
          </p:nvPr>
        </p:nvGraphicFramePr>
        <p:xfrm>
          <a:off x="2032000" y="4201296"/>
          <a:ext cx="8128000" cy="136748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0000"/>
                    </a:ext>
                  </a:extLst>
                </a:gridCol>
                <a:gridCol w="1625600">
                  <a:extLst>
                    <a:ext uri="{9D8B030D-6E8A-4147-A177-3AD203B41FA5}">
                      <a16:colId xmlns:a16="http://schemas.microsoft.com/office/drawing/2014/main" val="20001"/>
                    </a:ext>
                  </a:extLst>
                </a:gridCol>
                <a:gridCol w="1625600">
                  <a:extLst>
                    <a:ext uri="{9D8B030D-6E8A-4147-A177-3AD203B41FA5}">
                      <a16:colId xmlns:a16="http://schemas.microsoft.com/office/drawing/2014/main" val="20002"/>
                    </a:ext>
                  </a:extLst>
                </a:gridCol>
                <a:gridCol w="1625600">
                  <a:extLst>
                    <a:ext uri="{9D8B030D-6E8A-4147-A177-3AD203B41FA5}">
                      <a16:colId xmlns:a16="http://schemas.microsoft.com/office/drawing/2014/main" val="20003"/>
                    </a:ext>
                  </a:extLst>
                </a:gridCol>
                <a:gridCol w="1625600">
                  <a:extLst>
                    <a:ext uri="{9D8B030D-6E8A-4147-A177-3AD203B41FA5}">
                      <a16:colId xmlns:a16="http://schemas.microsoft.com/office/drawing/2014/main" val="20004"/>
                    </a:ext>
                  </a:extLst>
                </a:gridCol>
              </a:tblGrid>
              <a:tr h="683741">
                <a:tc>
                  <a:txBody>
                    <a:bodyPr/>
                    <a:lstStyle/>
                    <a:p>
                      <a:pPr algn="ctr"/>
                      <a:r>
                        <a:rPr lang="en-US" dirty="0"/>
                        <a:t>2016</a:t>
                      </a:r>
                    </a:p>
                  </a:txBody>
                  <a:tcPr/>
                </a:tc>
                <a:tc>
                  <a:txBody>
                    <a:bodyPr/>
                    <a:lstStyle/>
                    <a:p>
                      <a:pPr algn="ctr"/>
                      <a:r>
                        <a:rPr lang="en-US" dirty="0"/>
                        <a:t>2017</a:t>
                      </a:r>
                    </a:p>
                  </a:txBody>
                  <a:tcPr/>
                </a:tc>
                <a:tc>
                  <a:txBody>
                    <a:bodyPr/>
                    <a:lstStyle/>
                    <a:p>
                      <a:pPr algn="ctr"/>
                      <a:r>
                        <a:rPr lang="en-US" dirty="0"/>
                        <a:t>2018</a:t>
                      </a:r>
                    </a:p>
                  </a:txBody>
                  <a:tcPr/>
                </a:tc>
                <a:tc>
                  <a:txBody>
                    <a:bodyPr/>
                    <a:lstStyle/>
                    <a:p>
                      <a:pPr algn="ctr"/>
                      <a:r>
                        <a:rPr lang="en-US" dirty="0"/>
                        <a:t>2019</a:t>
                      </a:r>
                    </a:p>
                  </a:txBody>
                  <a:tcPr/>
                </a:tc>
                <a:tc>
                  <a:txBody>
                    <a:bodyPr/>
                    <a:lstStyle/>
                    <a:p>
                      <a:pPr algn="ctr"/>
                      <a:r>
                        <a:rPr lang="en-US" dirty="0"/>
                        <a:t>2020</a:t>
                      </a:r>
                    </a:p>
                  </a:txBody>
                  <a:tcPr/>
                </a:tc>
                <a:extLst>
                  <a:ext uri="{0D108BD9-81ED-4DB2-BD59-A6C34878D82A}">
                    <a16:rowId xmlns:a16="http://schemas.microsoft.com/office/drawing/2014/main" val="10000"/>
                  </a:ext>
                </a:extLst>
              </a:tr>
              <a:tr h="683741">
                <a:tc>
                  <a:txBody>
                    <a:bodyPr/>
                    <a:lstStyle/>
                    <a:p>
                      <a:pPr algn="ctr"/>
                      <a:r>
                        <a:rPr lang="en-US" dirty="0"/>
                        <a:t>0%</a:t>
                      </a:r>
                    </a:p>
                  </a:txBody>
                  <a:tcPr/>
                </a:tc>
                <a:tc>
                  <a:txBody>
                    <a:bodyPr/>
                    <a:lstStyle/>
                    <a:p>
                      <a:pPr algn="ctr"/>
                      <a:r>
                        <a:rPr lang="en-US" dirty="0"/>
                        <a:t>0%</a:t>
                      </a:r>
                    </a:p>
                  </a:txBody>
                  <a:tcPr/>
                </a:tc>
                <a:tc>
                  <a:txBody>
                    <a:bodyPr/>
                    <a:lstStyle/>
                    <a:p>
                      <a:pPr algn="ctr"/>
                      <a:r>
                        <a:rPr lang="en-US" dirty="0"/>
                        <a:t>12.50%</a:t>
                      </a:r>
                    </a:p>
                  </a:txBody>
                  <a:tcPr/>
                </a:tc>
                <a:tc>
                  <a:txBody>
                    <a:bodyPr/>
                    <a:lstStyle/>
                    <a:p>
                      <a:pPr algn="ctr"/>
                      <a:r>
                        <a:rPr lang="en-US" dirty="0"/>
                        <a:t>18.75%</a:t>
                      </a:r>
                    </a:p>
                  </a:txBody>
                  <a:tcPr/>
                </a:tc>
                <a:tc>
                  <a:txBody>
                    <a:bodyPr/>
                    <a:lstStyle/>
                    <a:p>
                      <a:pPr algn="ctr"/>
                      <a:r>
                        <a:rPr lang="en-US" dirty="0"/>
                        <a:t>25%</a:t>
                      </a:r>
                    </a:p>
                  </a:txBody>
                  <a:tcPr/>
                </a:tc>
                <a:extLst>
                  <a:ext uri="{0D108BD9-81ED-4DB2-BD59-A6C34878D82A}">
                    <a16:rowId xmlns:a16="http://schemas.microsoft.com/office/drawing/2014/main" val="10001"/>
                  </a:ext>
                </a:extLst>
              </a:tr>
            </a:tbl>
          </a:graphicData>
        </a:graphic>
      </p:graphicFrame>
      <p:pic>
        <p:nvPicPr>
          <p:cNvPr id="5" name="Picture 4" descr="C:\Users\MHCWRI~1\AppData\Local\Temp\notesAE3B03\api-logo-with-line2-copy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72716"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7912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latin typeface="+mn-lt"/>
              </a:rPr>
              <a:t>Presenters</a:t>
            </a:r>
          </a:p>
        </p:txBody>
      </p:sp>
      <p:sp>
        <p:nvSpPr>
          <p:cNvPr id="3" name="Content Placeholder 2"/>
          <p:cNvSpPr>
            <a:spLocks noGrp="1"/>
          </p:cNvSpPr>
          <p:nvPr>
            <p:ph idx="1"/>
          </p:nvPr>
        </p:nvSpPr>
        <p:spPr/>
        <p:txBody>
          <a:bodyPr>
            <a:normAutofit fontScale="92500" lnSpcReduction="10000"/>
          </a:bodyPr>
          <a:lstStyle/>
          <a:p>
            <a:pPr marL="0" indent="0">
              <a:buNone/>
              <a:defRPr/>
            </a:pPr>
            <a:r>
              <a:rPr lang="en-US" b="1" dirty="0">
                <a:solidFill>
                  <a:schemeClr val="tx1">
                    <a:lumMod val="85000"/>
                    <a:lumOff val="15000"/>
                  </a:schemeClr>
                </a:solidFill>
              </a:rPr>
              <a:t>Judy Sullivan, </a:t>
            </a:r>
            <a:r>
              <a:rPr lang="en-US" sz="2400" b="1" dirty="0">
                <a:solidFill>
                  <a:schemeClr val="tx1">
                    <a:lumMod val="85000"/>
                    <a:lumOff val="15000"/>
                  </a:schemeClr>
                </a:solidFill>
              </a:rPr>
              <a:t>MBA/President/Enrolled Agent                                     </a:t>
            </a:r>
            <a:r>
              <a:rPr lang="en-US" dirty="0">
                <a:solidFill>
                  <a:schemeClr val="tx1">
                    <a:lumMod val="85000"/>
                    <a:lumOff val="15000"/>
                  </a:schemeClr>
                </a:solidFill>
              </a:rPr>
              <a:t>	</a:t>
            </a:r>
          </a:p>
          <a:p>
            <a:pPr marL="0" indent="0">
              <a:buNone/>
              <a:defRPr/>
            </a:pPr>
            <a:r>
              <a:rPr lang="en-US" dirty="0">
                <a:solidFill>
                  <a:schemeClr val="tx1">
                    <a:lumMod val="85000"/>
                    <a:lumOff val="15000"/>
                  </a:schemeClr>
                </a:solidFill>
              </a:rPr>
              <a:t>Accounting Partners Inc.				</a:t>
            </a:r>
          </a:p>
          <a:p>
            <a:pPr marL="0" indent="0">
              <a:buNone/>
              <a:defRPr/>
            </a:pPr>
            <a:r>
              <a:rPr lang="en-US" sz="1600" i="1" dirty="0">
                <a:solidFill>
                  <a:schemeClr val="tx1">
                    <a:lumMod val="85000"/>
                    <a:lumOff val="15000"/>
                  </a:schemeClr>
                </a:solidFill>
              </a:rPr>
              <a:t>Small Business &amp; Construction Industry Specialists			</a:t>
            </a:r>
            <a:r>
              <a:rPr lang="en-US" sz="1600" dirty="0">
                <a:solidFill>
                  <a:schemeClr val="tx1">
                    <a:lumMod val="85000"/>
                    <a:lumOff val="15000"/>
                  </a:schemeClr>
                </a:solidFill>
              </a:rPr>
              <a:t>	</a:t>
            </a:r>
          </a:p>
          <a:p>
            <a:pPr marL="0" indent="0">
              <a:buNone/>
              <a:defRPr/>
            </a:pPr>
            <a:r>
              <a:rPr lang="en-US" sz="1600" dirty="0">
                <a:solidFill>
                  <a:schemeClr val="tx1">
                    <a:lumMod val="85000"/>
                    <a:lumOff val="15000"/>
                  </a:schemeClr>
                </a:solidFill>
              </a:rPr>
              <a:t>100 W. Nichols St. </a:t>
            </a:r>
          </a:p>
          <a:p>
            <a:pPr marL="0" indent="0">
              <a:buNone/>
              <a:defRPr/>
            </a:pPr>
            <a:r>
              <a:rPr lang="en-US" sz="1600" dirty="0">
                <a:solidFill>
                  <a:schemeClr val="tx1">
                    <a:lumMod val="85000"/>
                    <a:lumOff val="15000"/>
                  </a:schemeClr>
                </a:solidFill>
              </a:rPr>
              <a:t>Spring Hill, KS 66083</a:t>
            </a:r>
          </a:p>
          <a:p>
            <a:pPr marL="0" indent="0">
              <a:buNone/>
              <a:defRPr/>
            </a:pPr>
            <a:endParaRPr lang="en-US" dirty="0">
              <a:solidFill>
                <a:schemeClr val="tx1">
                  <a:lumMod val="85000"/>
                  <a:lumOff val="15000"/>
                </a:schemeClr>
              </a:solidFill>
            </a:endParaRPr>
          </a:p>
          <a:p>
            <a:pPr marL="0" indent="0">
              <a:buNone/>
              <a:defRPr/>
            </a:pPr>
            <a:r>
              <a:rPr lang="en-US" b="1" dirty="0">
                <a:solidFill>
                  <a:schemeClr val="tx1">
                    <a:lumMod val="85000"/>
                    <a:lumOff val="15000"/>
                  </a:schemeClr>
                </a:solidFill>
              </a:rPr>
              <a:t>Joey McMullen, Tax</a:t>
            </a:r>
            <a:r>
              <a:rPr lang="en-US" sz="2400" b="1" dirty="0">
                <a:solidFill>
                  <a:schemeClr val="tx1">
                    <a:lumMod val="85000"/>
                    <a:lumOff val="15000"/>
                  </a:schemeClr>
                </a:solidFill>
              </a:rPr>
              <a:t> Manager/Enrolled Agent</a:t>
            </a:r>
          </a:p>
          <a:p>
            <a:pPr marL="0" indent="0">
              <a:buNone/>
              <a:defRPr/>
            </a:pPr>
            <a:r>
              <a:rPr lang="en-US" dirty="0">
                <a:solidFill>
                  <a:schemeClr val="tx1">
                    <a:lumMod val="85000"/>
                    <a:lumOff val="15000"/>
                  </a:schemeClr>
                </a:solidFill>
              </a:rPr>
              <a:t>Accounting Partners Inc. 					</a:t>
            </a:r>
          </a:p>
          <a:p>
            <a:pPr marL="0" indent="0">
              <a:buNone/>
              <a:defRPr/>
            </a:pPr>
            <a:r>
              <a:rPr lang="en-US" sz="1500" i="1" dirty="0">
                <a:solidFill>
                  <a:schemeClr val="tx1">
                    <a:lumMod val="85000"/>
                    <a:lumOff val="15000"/>
                  </a:schemeClr>
                </a:solidFill>
              </a:rPr>
              <a:t>Small Business &amp; Construction Industry Specialists</a:t>
            </a:r>
            <a:r>
              <a:rPr lang="en-US" sz="1500" dirty="0">
                <a:solidFill>
                  <a:schemeClr val="tx1">
                    <a:lumMod val="85000"/>
                    <a:lumOff val="15000"/>
                  </a:schemeClr>
                </a:solidFill>
              </a:rPr>
              <a:t>		</a:t>
            </a:r>
          </a:p>
          <a:p>
            <a:pPr marL="0" indent="0">
              <a:buNone/>
              <a:defRPr/>
            </a:pPr>
            <a:r>
              <a:rPr lang="en-US" sz="1600" dirty="0">
                <a:solidFill>
                  <a:schemeClr val="tx1">
                    <a:lumMod val="85000"/>
                    <a:lumOff val="15000"/>
                  </a:schemeClr>
                </a:solidFill>
              </a:rPr>
              <a:t>100 W. Nichols St.	        			</a:t>
            </a:r>
          </a:p>
          <a:p>
            <a:pPr marL="0" indent="0">
              <a:buNone/>
              <a:defRPr/>
            </a:pPr>
            <a:r>
              <a:rPr lang="en-US" sz="1600" dirty="0">
                <a:solidFill>
                  <a:schemeClr val="tx1">
                    <a:lumMod val="85000"/>
                    <a:lumOff val="15000"/>
                  </a:schemeClr>
                </a:solidFill>
              </a:rPr>
              <a:t>Spring Hill, KS 66083</a:t>
            </a:r>
          </a:p>
          <a:p>
            <a:endParaRPr lang="en-US" dirty="0"/>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6308" y="3078891"/>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7808" y="2524853"/>
            <a:ext cx="1857375" cy="1857375"/>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37809" y="4873625"/>
            <a:ext cx="1857375" cy="1857375"/>
          </a:xfrm>
          <a:prstGeom prst="rect">
            <a:avLst/>
          </a:prstGeom>
        </p:spPr>
      </p:pic>
      <p:pic>
        <p:nvPicPr>
          <p:cNvPr id="8" name="Picture 7"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36308" y="5427663"/>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954703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Corporate Income Tax Rates Not Affe</a:t>
            </a:r>
            <a:r>
              <a:rPr lang="en-US" b="1" dirty="0"/>
              <a:t>cted </a:t>
            </a:r>
          </a:p>
        </p:txBody>
      </p:sp>
      <p:sp>
        <p:nvSpPr>
          <p:cNvPr id="3" name="Content Placeholder 2"/>
          <p:cNvSpPr>
            <a:spLocks noGrp="1"/>
          </p:cNvSpPr>
          <p:nvPr>
            <p:ph idx="1"/>
          </p:nvPr>
        </p:nvSpPr>
        <p:spPr>
          <a:xfrm>
            <a:off x="872383" y="1834171"/>
            <a:ext cx="10515600" cy="4163318"/>
          </a:xfrm>
        </p:spPr>
        <p:txBody>
          <a:bodyPr/>
          <a:lstStyle/>
          <a:p>
            <a:pPr marL="0" indent="0">
              <a:lnSpc>
                <a:spcPct val="150000"/>
              </a:lnSpc>
              <a:buNone/>
            </a:pPr>
            <a:r>
              <a:rPr lang="en-US" sz="2300" dirty="0"/>
              <a:t>The changes made by Senate Bill 30 do not affect corporate income tax.  </a:t>
            </a:r>
            <a:br>
              <a:rPr lang="en-US" sz="2300" dirty="0"/>
            </a:br>
            <a:r>
              <a:rPr lang="en-US" sz="2300" dirty="0"/>
              <a:t>Corporate income tax rates have not changed. C-corp’s tax rates remain the same.</a:t>
            </a:r>
          </a:p>
          <a:p>
            <a:pPr marL="0" indent="0">
              <a:buNone/>
            </a:pPr>
            <a:r>
              <a:rPr lang="en-US" dirty="0"/>
              <a:t>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72716"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2505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Tax Saving Idea’s for Individuals</a:t>
            </a:r>
          </a:p>
        </p:txBody>
      </p:sp>
      <p:sp>
        <p:nvSpPr>
          <p:cNvPr id="3" name="Content Placeholder 2"/>
          <p:cNvSpPr>
            <a:spLocks noGrp="1"/>
          </p:cNvSpPr>
          <p:nvPr>
            <p:ph idx="1"/>
          </p:nvPr>
        </p:nvSpPr>
        <p:spPr>
          <a:xfrm>
            <a:off x="872383" y="1552159"/>
            <a:ext cx="10515600" cy="4351338"/>
          </a:xfrm>
        </p:spPr>
        <p:txBody>
          <a:bodyPr>
            <a:normAutofit fontScale="92500" lnSpcReduction="10000"/>
          </a:bodyPr>
          <a:lstStyle/>
          <a:p>
            <a:pPr>
              <a:lnSpc>
                <a:spcPct val="150000"/>
              </a:lnSpc>
            </a:pPr>
            <a:r>
              <a:rPr lang="en-US" sz="2300" dirty="0"/>
              <a:t>Increase contributions to pre-tax retirement accounts at work</a:t>
            </a:r>
          </a:p>
          <a:p>
            <a:pPr>
              <a:lnSpc>
                <a:spcPct val="150000"/>
              </a:lnSpc>
            </a:pPr>
            <a:r>
              <a:rPr lang="en-US" sz="2300" dirty="0"/>
              <a:t>Push as many large medical items to 2018 instead of 2017 </a:t>
            </a:r>
          </a:p>
          <a:p>
            <a:pPr>
              <a:lnSpc>
                <a:spcPct val="150000"/>
              </a:lnSpc>
            </a:pPr>
            <a:r>
              <a:rPr lang="en-US" sz="2300" dirty="0"/>
              <a:t>Fully fund HSA (Health Savings Accounts) either at work or after tax money contributions</a:t>
            </a:r>
          </a:p>
          <a:p>
            <a:pPr>
              <a:lnSpc>
                <a:spcPct val="150000"/>
              </a:lnSpc>
            </a:pPr>
            <a:r>
              <a:rPr lang="en-US" sz="2300" dirty="0"/>
              <a:t>If you are self-employed set up and contribute to either a Simple or SEP IRA account</a:t>
            </a:r>
          </a:p>
          <a:p>
            <a:pPr>
              <a:lnSpc>
                <a:spcPct val="150000"/>
              </a:lnSpc>
            </a:pPr>
            <a:r>
              <a:rPr lang="en-US" sz="2300" dirty="0"/>
              <a:t>Fund IRA’s outside of work.   Some people may quality for a tax deduction to a  traditional IRA account.  Roth IRA’s have no tax deduction at this time.</a:t>
            </a:r>
          </a:p>
          <a:p>
            <a:pPr>
              <a:lnSpc>
                <a:spcPct val="150000"/>
              </a:lnSpc>
            </a:pPr>
            <a:r>
              <a:rPr lang="en-US" sz="2300" dirty="0"/>
              <a:t>Greater than 2% shareholders in S-Corps having health insurance paid by the S-</a:t>
            </a:r>
            <a:r>
              <a:rPr lang="en-US" sz="2300" dirty="0" err="1"/>
              <a:t>corp</a:t>
            </a:r>
            <a:r>
              <a:rPr lang="en-US" sz="2300" dirty="0"/>
              <a:t> listed on W-2 form</a:t>
            </a:r>
          </a:p>
          <a:p>
            <a:pPr>
              <a:lnSpc>
                <a:spcPct val="150000"/>
              </a:lnSpc>
            </a:pPr>
            <a:endParaRPr lang="en-US" dirty="0"/>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1872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Learning Quest and 529 plan</a:t>
            </a:r>
          </a:p>
        </p:txBody>
      </p:sp>
      <p:sp>
        <p:nvSpPr>
          <p:cNvPr id="3" name="Content Placeholder 2"/>
          <p:cNvSpPr>
            <a:spLocks noGrp="1"/>
          </p:cNvSpPr>
          <p:nvPr>
            <p:ph idx="1"/>
          </p:nvPr>
        </p:nvSpPr>
        <p:spPr/>
        <p:txBody>
          <a:bodyPr>
            <a:normAutofit/>
          </a:bodyPr>
          <a:lstStyle/>
          <a:p>
            <a:pPr marL="0" indent="0">
              <a:lnSpc>
                <a:spcPct val="150000"/>
              </a:lnSpc>
              <a:buNone/>
            </a:pPr>
            <a:r>
              <a:rPr lang="en-US" sz="2000" dirty="0"/>
              <a:t>Contributions deposited in the Learning Quest Education Savings Program (LQESP) or qualified 529 tuition programs (as defined under IRC Section 529) established by another state, up to $3,000 per student (beneficiary); or $6,000 per student (beneficiary) if your filing status is married filing joint. You may have your direct deposit refund sent directly to your LQESP account. Visit learningquest.com for details about saving money for higher education.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4322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How can Accounting Partners help you?</a:t>
            </a:r>
          </a:p>
        </p:txBody>
      </p:sp>
      <p:sp>
        <p:nvSpPr>
          <p:cNvPr id="3" name="Content Placeholder 2"/>
          <p:cNvSpPr>
            <a:spLocks noGrp="1"/>
          </p:cNvSpPr>
          <p:nvPr>
            <p:ph idx="1"/>
          </p:nvPr>
        </p:nvSpPr>
        <p:spPr>
          <a:xfrm>
            <a:off x="838200" y="1825625"/>
            <a:ext cx="10515600" cy="4171864"/>
          </a:xfrm>
        </p:spPr>
        <p:txBody>
          <a:bodyPr>
            <a:normAutofit/>
          </a:bodyPr>
          <a:lstStyle/>
          <a:p>
            <a:pPr>
              <a:lnSpc>
                <a:spcPct val="100000"/>
              </a:lnSpc>
            </a:pPr>
            <a:r>
              <a:rPr lang="en-US" sz="2300" dirty="0"/>
              <a:t>We offer individual tax planning sessions</a:t>
            </a:r>
          </a:p>
          <a:p>
            <a:pPr>
              <a:lnSpc>
                <a:spcPct val="100000"/>
              </a:lnSpc>
            </a:pPr>
            <a:r>
              <a:rPr lang="en-US" sz="2300" dirty="0"/>
              <a:t>We prepare individual and business tax returns</a:t>
            </a:r>
          </a:p>
          <a:p>
            <a:pPr>
              <a:lnSpc>
                <a:spcPct val="100000"/>
              </a:lnSpc>
            </a:pPr>
            <a:r>
              <a:rPr lang="en-US" sz="2300" dirty="0"/>
              <a:t>We help and assist with any tax resolution problems </a:t>
            </a:r>
          </a:p>
          <a:p>
            <a:pPr>
              <a:lnSpc>
                <a:spcPct val="100000"/>
              </a:lnSpc>
            </a:pPr>
            <a:r>
              <a:rPr lang="en-US" sz="2300" dirty="0"/>
              <a:t>We have 2 IRS Enrolled Agents on Staff</a:t>
            </a:r>
          </a:p>
          <a:p>
            <a:pPr>
              <a:lnSpc>
                <a:spcPct val="100000"/>
              </a:lnSpc>
            </a:pPr>
            <a:r>
              <a:rPr lang="en-US" sz="2300" dirty="0"/>
              <a:t>We are Certified Pro-Advisor for QuickBooks, Desktop and Online version</a:t>
            </a:r>
          </a:p>
          <a:p>
            <a:pPr>
              <a:lnSpc>
                <a:spcPct val="100000"/>
              </a:lnSpc>
            </a:pPr>
            <a:r>
              <a:rPr lang="en-US" sz="2300" dirty="0"/>
              <a:t>We can help with any payroll needs you may have</a:t>
            </a:r>
          </a:p>
          <a:p>
            <a:pPr>
              <a:lnSpc>
                <a:spcPct val="100000"/>
              </a:lnSpc>
            </a:pPr>
            <a:r>
              <a:rPr lang="en-US" sz="2300" dirty="0"/>
              <a:t>We are a Certified Consultant for </a:t>
            </a:r>
            <a:r>
              <a:rPr lang="en-US" sz="2300" dirty="0" err="1"/>
              <a:t>ComputerEase</a:t>
            </a:r>
            <a:r>
              <a:rPr lang="en-US" sz="2300" dirty="0"/>
              <a:t> Software</a:t>
            </a:r>
          </a:p>
          <a:p>
            <a:pPr>
              <a:lnSpc>
                <a:spcPct val="100000"/>
              </a:lnSpc>
            </a:pPr>
            <a:r>
              <a:rPr lang="en-US" sz="2300" dirty="0"/>
              <a:t>We fix a variety of accounting, payroll, &amp; tax software problems you may encounter </a:t>
            </a:r>
          </a:p>
          <a:p>
            <a:pPr marL="0" indent="0">
              <a:buNone/>
            </a:pPr>
            <a:endParaRPr lang="en-US" dirty="0"/>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3289" y="5997489"/>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741278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pPr algn="ctr"/>
            <a:endParaRPr lang="en-US" sz="5400" b="1" dirty="0"/>
          </a:p>
        </p:txBody>
      </p:sp>
      <p:pic>
        <p:nvPicPr>
          <p:cNvPr id="4" name="Content Placeholder 3" descr="C:\Users\MHCWRI~1\AppData\Local\Temp\notesAE3B03\api-logo-with-line2-copyW.jpg"/>
          <p:cNvPicPr>
            <a:picLocks noGrp="1" noChangeAspect="1" noChangeArrowheads="1"/>
          </p:cNvPicPr>
          <p:nvPr>
            <p:ph sz="half" idx="1"/>
          </p:nvPr>
        </p:nvPicPr>
        <p:blipFill>
          <a:blip r:embed="rId3" cstate="print">
            <a:extLst>
              <a:ext uri="{28A0092B-C50C-407E-A947-70E740481C1C}">
                <a14:useLocalDpi xmlns:a14="http://schemas.microsoft.com/office/drawing/2010/main" val="0"/>
              </a:ext>
            </a:extLst>
          </a:blip>
          <a:stretch>
            <a:fillRect/>
          </a:stretch>
        </p:blipFill>
        <p:spPr bwMode="auto">
          <a:xfrm>
            <a:off x="3505200" y="-81678"/>
            <a:ext cx="5181600" cy="11105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4"/>
          <p:cNvSpPr>
            <a:spLocks noGrp="1"/>
          </p:cNvSpPr>
          <p:nvPr>
            <p:ph sz="half" idx="2"/>
          </p:nvPr>
        </p:nvSpPr>
        <p:spPr>
          <a:xfrm>
            <a:off x="6695891" y="1190723"/>
            <a:ext cx="5370771" cy="2887529"/>
          </a:xfrm>
        </p:spPr>
        <p:txBody>
          <a:bodyPr>
            <a:normAutofit/>
          </a:bodyPr>
          <a:lstStyle/>
          <a:p>
            <a:pPr marL="0" indent="0" algn="ctr">
              <a:buNone/>
            </a:pPr>
            <a:r>
              <a:rPr lang="en-US" sz="2400" b="1" i="1" dirty="0"/>
              <a:t>We offer tax personalized </a:t>
            </a:r>
            <a:br>
              <a:rPr lang="en-US" sz="2400" b="1" i="1" dirty="0"/>
            </a:br>
            <a:r>
              <a:rPr lang="en-US" sz="2400" b="1" i="1" dirty="0"/>
              <a:t>tax planning sessions with clients.  </a:t>
            </a:r>
            <a:br>
              <a:rPr lang="en-US" sz="2400" b="1" i="1" dirty="0"/>
            </a:br>
            <a:r>
              <a:rPr lang="en-US" sz="2400" b="1" i="1" dirty="0"/>
              <a:t>We also prepare </a:t>
            </a:r>
            <a:br>
              <a:rPr lang="en-US" sz="2400" b="1" i="1" dirty="0"/>
            </a:br>
            <a:r>
              <a:rPr lang="en-US" sz="2400" b="1" i="1" dirty="0"/>
              <a:t>individual and business tax returns.</a:t>
            </a:r>
          </a:p>
          <a:p>
            <a:pPr marL="0" indent="0" algn="ctr">
              <a:buNone/>
            </a:pPr>
            <a:r>
              <a:rPr lang="en-US" sz="2400" dirty="0"/>
              <a:t>913-592-3751</a:t>
            </a:r>
            <a:br>
              <a:rPr lang="en-US" sz="2400" dirty="0"/>
            </a:br>
            <a:r>
              <a:rPr lang="en-US" sz="2400" dirty="0"/>
              <a:t>taxpro@accountingpartnersinc.com</a:t>
            </a:r>
          </a:p>
          <a:p>
            <a:pPr marL="0" indent="0" algn="ctr">
              <a:buNone/>
            </a:pPr>
            <a:r>
              <a:rPr lang="en-US" sz="2400" dirty="0"/>
              <a:t>www.accountingpartnersinc.com</a:t>
            </a:r>
          </a:p>
          <a:p>
            <a:pPr marL="0" indent="0" algn="ctr">
              <a:buNone/>
            </a:pPr>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81276" y="3712608"/>
            <a:ext cx="2414588" cy="2414588"/>
          </a:xfrm>
          <a:prstGeom prst="rect">
            <a:avLst/>
          </a:prstGeom>
        </p:spPr>
      </p:pic>
      <p:sp>
        <p:nvSpPr>
          <p:cNvPr id="3" name="AutoShape 2" descr="Image result for like us and follow on facebook logo"/>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5891" y="4400093"/>
            <a:ext cx="2138285" cy="816746"/>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4466" y="4290687"/>
            <a:ext cx="4514850" cy="1009650"/>
          </a:xfrm>
          <a:prstGeom prst="rect">
            <a:avLst/>
          </a:prstGeom>
        </p:spPr>
      </p:pic>
      <p:pic>
        <p:nvPicPr>
          <p:cNvPr id="1026"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047708" y="5717218"/>
            <a:ext cx="2954250" cy="10475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2662466" y="5939112"/>
            <a:ext cx="4866379" cy="523220"/>
          </a:xfrm>
          <a:prstGeom prst="rect">
            <a:avLst/>
          </a:prstGeom>
          <a:noFill/>
        </p:spPr>
        <p:txBody>
          <a:bodyPr wrap="square" rtlCol="0">
            <a:spAutoFit/>
          </a:bodyPr>
          <a:lstStyle/>
          <a:p>
            <a:r>
              <a:rPr lang="en-US" sz="2800" b="1" dirty="0"/>
              <a:t>Thank you to our host </a:t>
            </a:r>
          </a:p>
        </p:txBody>
      </p:sp>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3052" y="1111427"/>
            <a:ext cx="2223211" cy="2952902"/>
          </a:xfrm>
          <a:prstGeom prst="rect">
            <a:avLst/>
          </a:prstGeom>
        </p:spPr>
      </p:pic>
      <p:pic>
        <p:nvPicPr>
          <p:cNvPr id="10" name="Picture 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18338" y="1142027"/>
            <a:ext cx="2223211" cy="2952902"/>
          </a:xfrm>
          <a:prstGeom prst="rect">
            <a:avLst/>
          </a:prstGeom>
        </p:spPr>
      </p:pic>
    </p:spTree>
    <p:extLst>
      <p:ext uri="{BB962C8B-B14F-4D97-AF65-F5344CB8AC3E}">
        <p14:creationId xmlns:p14="http://schemas.microsoft.com/office/powerpoint/2010/main" val="664855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What is an Enrolled Agent?</a:t>
            </a:r>
          </a:p>
        </p:txBody>
      </p:sp>
      <p:sp>
        <p:nvSpPr>
          <p:cNvPr id="3" name="Content Placeholder 2"/>
          <p:cNvSpPr>
            <a:spLocks noGrp="1"/>
          </p:cNvSpPr>
          <p:nvPr>
            <p:ph idx="1"/>
          </p:nvPr>
        </p:nvSpPr>
        <p:spPr>
          <a:xfrm>
            <a:off x="838200" y="1629072"/>
            <a:ext cx="10515600" cy="3388926"/>
          </a:xfrm>
        </p:spPr>
        <p:txBody>
          <a:bodyPr>
            <a:normAutofit fontScale="85000" lnSpcReduction="20000"/>
          </a:bodyPr>
          <a:lstStyle/>
          <a:p>
            <a:pPr marL="0" indent="0">
              <a:lnSpc>
                <a:spcPct val="160000"/>
              </a:lnSpc>
              <a:buNone/>
            </a:pPr>
            <a:r>
              <a:rPr lang="en-US" sz="2200" dirty="0">
                <a:effectLst/>
              </a:rPr>
              <a:t>An enrolled agent is a person who has earned the privilege of representing taxpayers before the Internal Revenue Service by either passing a three-part comprehensive IRS test covering individual and business tax returns, or through experience as a former IRS employee. Enrolled agent status is the highest credential the IRS awards. Individuals who obtain this elite status must adhere to ethical standards and complete 72 hours of continuing education courses every three years.</a:t>
            </a:r>
            <a:br>
              <a:rPr lang="en-US" sz="2200" dirty="0">
                <a:effectLst/>
              </a:rPr>
            </a:br>
            <a:r>
              <a:rPr lang="en-US" sz="2200" dirty="0">
                <a:effectLst/>
              </a:rPr>
              <a:t>Enrolled agents, like attorneys and certified public accountants (CPAs), have unlimited practice rights. This means they are unrestricted as to which taxpayers they can represent, what types of tax matters they can handle, and which IRS offices they can represent clients before.</a:t>
            </a:r>
            <a:endParaRPr lang="en-US" sz="22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7537" y="4726373"/>
            <a:ext cx="1857375" cy="1857375"/>
          </a:xfrm>
          <a:prstGeom prst="rect">
            <a:avLst/>
          </a:prstGeom>
        </p:spPr>
      </p:pic>
      <p:pic>
        <p:nvPicPr>
          <p:cNvPr id="5" name="Picture 4" descr="C:\Users\MHCWRI~1\AppData\Local\Temp\notesAE3B03\api-logo-with-line2-copyW.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5295726"/>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94621" y="4953092"/>
            <a:ext cx="2434347" cy="1403936"/>
          </a:xfrm>
          <a:prstGeom prst="rect">
            <a:avLst/>
          </a:prstGeom>
        </p:spPr>
      </p:pic>
    </p:spTree>
    <p:extLst>
      <p:ext uri="{BB962C8B-B14F-4D97-AF65-F5344CB8AC3E}">
        <p14:creationId xmlns:p14="http://schemas.microsoft.com/office/powerpoint/2010/main" val="968703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Income Tax Rates And Withholding Rates Changed </a:t>
            </a:r>
            <a:br>
              <a:rPr lang="en-US" sz="3600" b="1" dirty="0"/>
            </a:br>
            <a:r>
              <a:rPr lang="en-US" sz="3600" b="1" dirty="0"/>
              <a:t>For Individuals, Estates, And Trusts </a:t>
            </a:r>
          </a:p>
        </p:txBody>
      </p:sp>
      <p:sp>
        <p:nvSpPr>
          <p:cNvPr id="3" name="Content Placeholder 2"/>
          <p:cNvSpPr>
            <a:spLocks noGrp="1"/>
          </p:cNvSpPr>
          <p:nvPr>
            <p:ph idx="1"/>
          </p:nvPr>
        </p:nvSpPr>
        <p:spPr>
          <a:xfrm>
            <a:off x="838200" y="1825625"/>
            <a:ext cx="10515600" cy="2968797"/>
          </a:xfrm>
        </p:spPr>
        <p:txBody>
          <a:bodyPr/>
          <a:lstStyle/>
          <a:p>
            <a:pPr marL="0" indent="0">
              <a:buNone/>
            </a:pPr>
            <a:endParaRPr lang="en-US" dirty="0"/>
          </a:p>
          <a:p>
            <a:pPr marL="0" indent="0">
              <a:lnSpc>
                <a:spcPct val="150000"/>
              </a:lnSpc>
              <a:buNone/>
            </a:pPr>
            <a:r>
              <a:rPr lang="en-US" sz="2000" dirty="0"/>
              <a:t>The 2017 Legislature increased individual income tax rates retroactively for tax year 2017, and further increased them for tax year 2018 and later years.  The changes were made in Senate Bill 30, amending K.S.A. 79-32,110, the statute which establishes the rates of state income tax.  The changes are in effect beginning July 1, 2017. </a:t>
            </a:r>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5295726"/>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17537" y="4726373"/>
            <a:ext cx="1857375" cy="1857375"/>
          </a:xfrm>
          <a:prstGeom prst="rect">
            <a:avLst/>
          </a:prstGeom>
        </p:spPr>
      </p:pic>
      <p:pic>
        <p:nvPicPr>
          <p:cNvPr id="6" name="Content Placeholder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78826" y="4794422"/>
            <a:ext cx="2434347" cy="1403936"/>
          </a:xfrm>
          <a:prstGeom prst="rect">
            <a:avLst/>
          </a:prstGeom>
        </p:spPr>
      </p:pic>
    </p:spTree>
    <p:extLst>
      <p:ext uri="{BB962C8B-B14F-4D97-AF65-F5344CB8AC3E}">
        <p14:creationId xmlns:p14="http://schemas.microsoft.com/office/powerpoint/2010/main" val="178551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What Changed?</a:t>
            </a:r>
          </a:p>
        </p:txBody>
      </p:sp>
      <p:sp>
        <p:nvSpPr>
          <p:cNvPr id="3" name="Content Placeholder 2"/>
          <p:cNvSpPr>
            <a:spLocks noGrp="1"/>
          </p:cNvSpPr>
          <p:nvPr>
            <p:ph idx="1"/>
          </p:nvPr>
        </p:nvSpPr>
        <p:spPr/>
        <p:txBody>
          <a:bodyPr>
            <a:normAutofit/>
          </a:bodyPr>
          <a:lstStyle/>
          <a:p>
            <a:pPr>
              <a:lnSpc>
                <a:spcPct val="150000"/>
              </a:lnSpc>
            </a:pPr>
            <a:r>
              <a:rPr lang="en-US" sz="2300" dirty="0"/>
              <a:t>Higher tax rates for all wage earners who file a Kansas Income Tax return starting in 2017.</a:t>
            </a:r>
          </a:p>
          <a:p>
            <a:pPr>
              <a:lnSpc>
                <a:spcPct val="150000"/>
              </a:lnSpc>
            </a:pPr>
            <a:r>
              <a:rPr lang="en-US" sz="2300" dirty="0"/>
              <a:t>Non-wage income is now taxable in Kansas starting in 2017.</a:t>
            </a:r>
          </a:p>
          <a:p>
            <a:pPr>
              <a:lnSpc>
                <a:spcPct val="150000"/>
              </a:lnSpc>
            </a:pPr>
            <a:r>
              <a:rPr lang="en-US" sz="2300" dirty="0"/>
              <a:t>Increased Itemized deductions starting in 2018.</a:t>
            </a:r>
          </a:p>
          <a:p>
            <a:pPr>
              <a:lnSpc>
                <a:spcPct val="150000"/>
              </a:lnSpc>
            </a:pPr>
            <a:r>
              <a:rPr lang="en-US" sz="2300" dirty="0"/>
              <a:t>Changes to the low income exclusion starting in 2018.</a:t>
            </a:r>
          </a:p>
          <a:p>
            <a:pPr>
              <a:lnSpc>
                <a:spcPct val="150000"/>
              </a:lnSpc>
            </a:pPr>
            <a:r>
              <a:rPr lang="en-US" sz="2300" dirty="0"/>
              <a:t>Child and Dependent Care credit starting in 2018.</a:t>
            </a:r>
          </a:p>
          <a:p>
            <a:pPr>
              <a:lnSpc>
                <a:spcPct val="150000"/>
              </a:lnSpc>
            </a:pPr>
            <a:endParaRPr lang="en-US" sz="2300" dirty="0"/>
          </a:p>
          <a:p>
            <a:endParaRPr lang="en-US" sz="2300" dirty="0"/>
          </a:p>
          <a:p>
            <a:pPr marL="0" indent="0">
              <a:buNone/>
            </a:pPr>
            <a:endParaRPr lang="en-US" dirty="0"/>
          </a:p>
          <a:p>
            <a:endParaRPr lang="en-US" dirty="0"/>
          </a:p>
          <a:p>
            <a:endParaRPr lang="en-US" dirty="0"/>
          </a:p>
        </p:txBody>
      </p:sp>
      <p:pic>
        <p:nvPicPr>
          <p:cNvPr id="4" name="Picture 3" descr="C:\Users\MHCWRI~1\AppData\Local\Temp\notesAE3B03\api-logo-with-line2-copyW.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28760" y="6044664"/>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354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32F3-BABD-4E81-A3D5-DCCA034F135D}"/>
              </a:ext>
            </a:extLst>
          </p:cNvPr>
          <p:cNvSpPr>
            <a:spLocks noGrp="1"/>
          </p:cNvSpPr>
          <p:nvPr>
            <p:ph type="title"/>
          </p:nvPr>
        </p:nvSpPr>
        <p:spPr>
          <a:xfrm>
            <a:off x="838200" y="665825"/>
            <a:ext cx="10515600" cy="1544653"/>
          </a:xfrm>
        </p:spPr>
        <p:txBody>
          <a:bodyPr>
            <a:noAutofit/>
          </a:bodyPr>
          <a:lstStyle/>
          <a:p>
            <a:pPr algn="ctr"/>
            <a:r>
              <a:rPr lang="en-US" sz="3600" b="1" dirty="0"/>
              <a:t>Kansas Income Tax rates </a:t>
            </a:r>
            <a:br>
              <a:rPr lang="en-US" sz="3600" b="1" dirty="0"/>
            </a:br>
            <a:r>
              <a:rPr lang="en-US" sz="3600" b="1" dirty="0"/>
              <a:t>for Married or Joint Filing Status </a:t>
            </a:r>
            <a:br>
              <a:rPr lang="en-US" sz="3600" b="1" dirty="0"/>
            </a:br>
            <a:r>
              <a:rPr lang="en-US" sz="3600" b="1" dirty="0"/>
              <a:t>Individual Income Tax Returns</a:t>
            </a:r>
          </a:p>
        </p:txBody>
      </p:sp>
      <p:sp>
        <p:nvSpPr>
          <p:cNvPr id="5" name="TextBox 4">
            <a:extLst>
              <a:ext uri="{FF2B5EF4-FFF2-40B4-BE49-F238E27FC236}">
                <a16:creationId xmlns:a16="http://schemas.microsoft.com/office/drawing/2014/main" id="{42CEFBA7-3462-47CA-8557-FD7E2A666945}"/>
              </a:ext>
            </a:extLst>
          </p:cNvPr>
          <p:cNvSpPr txBox="1"/>
          <p:nvPr/>
        </p:nvSpPr>
        <p:spPr>
          <a:xfrm>
            <a:off x="1615622" y="5283460"/>
            <a:ext cx="8128000" cy="369332"/>
          </a:xfrm>
          <a:prstGeom prst="rect">
            <a:avLst/>
          </a:prstGeom>
          <a:noFill/>
        </p:spPr>
        <p:txBody>
          <a:bodyPr wrap="square" rtlCol="0">
            <a:spAutoFit/>
          </a:bodyPr>
          <a:lstStyle/>
          <a:p>
            <a:r>
              <a:rPr lang="en-US" dirty="0"/>
              <a:t>K.S.A. 79-32,110</a:t>
            </a:r>
          </a:p>
        </p:txBody>
      </p:sp>
      <p:pic>
        <p:nvPicPr>
          <p:cNvPr id="6" name="Picture 5" descr="C:\Users\MHCWRI~1\AppData\Local\Temp\notesAE3B03\api-logo-with-line2-copyW.jpg">
            <a:extLst>
              <a:ext uri="{FF2B5EF4-FFF2-40B4-BE49-F238E27FC236}">
                <a16:creationId xmlns:a16="http://schemas.microsoft.com/office/drawing/2014/main" id="{228611D1-96D6-4260-B45F-DADCF912BD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8760" y="6044664"/>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2513297698"/>
              </p:ext>
            </p:extLst>
          </p:nvPr>
        </p:nvGraphicFramePr>
        <p:xfrm>
          <a:off x="2032000" y="2602350"/>
          <a:ext cx="8128000" cy="251273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624218">
                <a:tc>
                  <a:txBody>
                    <a:bodyPr/>
                    <a:lstStyle/>
                    <a:p>
                      <a:pPr algn="ctr"/>
                      <a:r>
                        <a:rPr lang="en-US" i="1" dirty="0"/>
                        <a:t>Taxable Income</a:t>
                      </a:r>
                    </a:p>
                  </a:txBody>
                  <a:tcPr/>
                </a:tc>
                <a:tc>
                  <a:txBody>
                    <a:bodyPr/>
                    <a:lstStyle/>
                    <a:p>
                      <a:pPr algn="ctr"/>
                      <a:r>
                        <a:rPr lang="en-US" dirty="0"/>
                        <a:t>2016</a:t>
                      </a:r>
                    </a:p>
                  </a:txBody>
                  <a:tcPr/>
                </a:tc>
                <a:tc>
                  <a:txBody>
                    <a:bodyPr/>
                    <a:lstStyle/>
                    <a:p>
                      <a:pPr algn="ctr"/>
                      <a:r>
                        <a:rPr lang="en-US" dirty="0"/>
                        <a:t>2017</a:t>
                      </a:r>
                    </a:p>
                  </a:txBody>
                  <a:tcPr/>
                </a:tc>
                <a:tc>
                  <a:txBody>
                    <a:bodyPr/>
                    <a:lstStyle/>
                    <a:p>
                      <a:pPr algn="ctr"/>
                      <a:r>
                        <a:rPr lang="en-US" dirty="0"/>
                        <a:t>2018</a:t>
                      </a:r>
                    </a:p>
                  </a:txBody>
                  <a:tcPr/>
                </a:tc>
                <a:extLst>
                  <a:ext uri="{0D108BD9-81ED-4DB2-BD59-A6C34878D82A}">
                    <a16:rowId xmlns:a16="http://schemas.microsoft.com/office/drawing/2014/main" val="10000"/>
                  </a:ext>
                </a:extLst>
              </a:tr>
              <a:tr h="624218">
                <a:tc>
                  <a:txBody>
                    <a:bodyPr/>
                    <a:lstStyle/>
                    <a:p>
                      <a:pPr algn="ctr"/>
                      <a:r>
                        <a:rPr lang="en-US" dirty="0"/>
                        <a:t>Not over $30,000</a:t>
                      </a:r>
                    </a:p>
                  </a:txBody>
                  <a:tcPr/>
                </a:tc>
                <a:tc>
                  <a:txBody>
                    <a:bodyPr/>
                    <a:lstStyle/>
                    <a:p>
                      <a:pPr algn="ctr"/>
                      <a:r>
                        <a:rPr lang="en-US" dirty="0"/>
                        <a:t>2.7%</a:t>
                      </a:r>
                    </a:p>
                  </a:txBody>
                  <a:tcPr/>
                </a:tc>
                <a:tc>
                  <a:txBody>
                    <a:bodyPr/>
                    <a:lstStyle/>
                    <a:p>
                      <a:pPr algn="ctr"/>
                      <a:r>
                        <a:rPr lang="en-US" dirty="0"/>
                        <a:t>2.9%</a:t>
                      </a:r>
                    </a:p>
                  </a:txBody>
                  <a:tcPr/>
                </a:tc>
                <a:tc>
                  <a:txBody>
                    <a:bodyPr/>
                    <a:lstStyle/>
                    <a:p>
                      <a:pPr algn="ctr"/>
                      <a:r>
                        <a:rPr lang="en-US" dirty="0"/>
                        <a:t>3.1%</a:t>
                      </a:r>
                    </a:p>
                  </a:txBody>
                  <a:tcPr/>
                </a:tc>
                <a:extLst>
                  <a:ext uri="{0D108BD9-81ED-4DB2-BD59-A6C34878D82A}">
                    <a16:rowId xmlns:a16="http://schemas.microsoft.com/office/drawing/2014/main" val="10001"/>
                  </a:ext>
                </a:extLst>
              </a:tr>
              <a:tr h="624218">
                <a:tc>
                  <a:txBody>
                    <a:bodyPr/>
                    <a:lstStyle/>
                    <a:p>
                      <a:pPr algn="ctr"/>
                      <a:r>
                        <a:rPr lang="en-US" dirty="0"/>
                        <a:t>Over $30,000, but not over $60,000</a:t>
                      </a:r>
                    </a:p>
                  </a:txBody>
                  <a:tcPr/>
                </a:tc>
                <a:tc>
                  <a:txBody>
                    <a:bodyPr/>
                    <a:lstStyle/>
                    <a:p>
                      <a:pPr algn="ctr"/>
                      <a:r>
                        <a:rPr lang="en-US" dirty="0"/>
                        <a:t>4.6%</a:t>
                      </a:r>
                    </a:p>
                  </a:txBody>
                  <a:tcPr/>
                </a:tc>
                <a:tc>
                  <a:txBody>
                    <a:bodyPr/>
                    <a:lstStyle/>
                    <a:p>
                      <a:pPr algn="ctr"/>
                      <a:r>
                        <a:rPr lang="en-US" dirty="0"/>
                        <a:t>4.9%</a:t>
                      </a:r>
                    </a:p>
                  </a:txBody>
                  <a:tcPr/>
                </a:tc>
                <a:tc>
                  <a:txBody>
                    <a:bodyPr/>
                    <a:lstStyle/>
                    <a:p>
                      <a:pPr algn="ctr"/>
                      <a:r>
                        <a:rPr lang="en-US" dirty="0"/>
                        <a:t>5.25%</a:t>
                      </a:r>
                    </a:p>
                  </a:txBody>
                  <a:tcPr/>
                </a:tc>
                <a:extLst>
                  <a:ext uri="{0D108BD9-81ED-4DB2-BD59-A6C34878D82A}">
                    <a16:rowId xmlns:a16="http://schemas.microsoft.com/office/drawing/2014/main" val="10002"/>
                  </a:ext>
                </a:extLst>
              </a:tr>
              <a:tr h="624218">
                <a:tc>
                  <a:txBody>
                    <a:bodyPr/>
                    <a:lstStyle/>
                    <a:p>
                      <a:pPr algn="ctr"/>
                      <a:r>
                        <a:rPr lang="en-US" dirty="0"/>
                        <a:t>Over $60,000</a:t>
                      </a:r>
                    </a:p>
                  </a:txBody>
                  <a:tcPr/>
                </a:tc>
                <a:tc>
                  <a:txBody>
                    <a:bodyPr/>
                    <a:lstStyle/>
                    <a:p>
                      <a:pPr algn="ctr"/>
                      <a:r>
                        <a:rPr lang="en-US" dirty="0"/>
                        <a:t>4.6%</a:t>
                      </a:r>
                    </a:p>
                  </a:txBody>
                  <a:tcPr/>
                </a:tc>
                <a:tc>
                  <a:txBody>
                    <a:bodyPr/>
                    <a:lstStyle/>
                    <a:p>
                      <a:pPr algn="ctr"/>
                      <a:r>
                        <a:rPr lang="en-US" dirty="0"/>
                        <a:t>5.2%</a:t>
                      </a:r>
                    </a:p>
                  </a:txBody>
                  <a:tcPr/>
                </a:tc>
                <a:tc>
                  <a:txBody>
                    <a:bodyPr/>
                    <a:lstStyle/>
                    <a:p>
                      <a:pPr algn="ctr"/>
                      <a:r>
                        <a:rPr lang="en-US" dirty="0"/>
                        <a:t>5.7%</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92287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800" b="1" dirty="0"/>
              <a:t>Married or Joint filing status with wage income (W-2) examples of the new Kansas Income tax rates</a:t>
            </a:r>
          </a:p>
        </p:txBody>
      </p:sp>
      <p:graphicFrame>
        <p:nvGraphicFramePr>
          <p:cNvPr id="4" name="Content Placeholder 3"/>
          <p:cNvGraphicFramePr>
            <a:graphicFrameLocks noGrp="1"/>
          </p:cNvGraphicFramePr>
          <p:nvPr>
            <p:ph idx="1"/>
            <p:extLst/>
          </p:nvPr>
        </p:nvGraphicFramePr>
        <p:xfrm>
          <a:off x="838200" y="2776149"/>
          <a:ext cx="10515600" cy="279262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698157">
                <a:tc>
                  <a:txBody>
                    <a:bodyPr/>
                    <a:lstStyle/>
                    <a:p>
                      <a:pPr algn="ctr"/>
                      <a:endParaRPr lang="en-US" dirty="0"/>
                    </a:p>
                  </a:txBody>
                  <a:tcPr/>
                </a:tc>
                <a:tc>
                  <a:txBody>
                    <a:bodyPr/>
                    <a:lstStyle/>
                    <a:p>
                      <a:pPr algn="ctr"/>
                      <a:r>
                        <a:rPr lang="en-US" dirty="0"/>
                        <a:t>$25,000</a:t>
                      </a:r>
                    </a:p>
                  </a:txBody>
                  <a:tcPr/>
                </a:tc>
                <a:tc>
                  <a:txBody>
                    <a:bodyPr/>
                    <a:lstStyle/>
                    <a:p>
                      <a:pPr algn="ctr"/>
                      <a:r>
                        <a:rPr lang="en-US" dirty="0"/>
                        <a:t>$50,000</a:t>
                      </a:r>
                    </a:p>
                  </a:txBody>
                  <a:tcPr/>
                </a:tc>
                <a:tc>
                  <a:txBody>
                    <a:bodyPr/>
                    <a:lstStyle/>
                    <a:p>
                      <a:pPr algn="ctr"/>
                      <a:r>
                        <a:rPr lang="en-US" dirty="0"/>
                        <a:t>$75,000</a:t>
                      </a:r>
                    </a:p>
                  </a:txBody>
                  <a:tcPr/>
                </a:tc>
                <a:tc>
                  <a:txBody>
                    <a:bodyPr/>
                    <a:lstStyle/>
                    <a:p>
                      <a:pPr algn="ctr"/>
                      <a:r>
                        <a:rPr lang="en-US" dirty="0"/>
                        <a:t>$100,000</a:t>
                      </a:r>
                    </a:p>
                  </a:txBody>
                  <a:tcPr/>
                </a:tc>
                <a:extLst>
                  <a:ext uri="{0D108BD9-81ED-4DB2-BD59-A6C34878D82A}">
                    <a16:rowId xmlns:a16="http://schemas.microsoft.com/office/drawing/2014/main" val="10000"/>
                  </a:ext>
                </a:extLst>
              </a:tr>
              <a:tr h="698157">
                <a:tc>
                  <a:txBody>
                    <a:bodyPr/>
                    <a:lstStyle/>
                    <a:p>
                      <a:pPr algn="ctr"/>
                      <a:r>
                        <a:rPr lang="en-US" dirty="0"/>
                        <a:t>2016</a:t>
                      </a:r>
                    </a:p>
                  </a:txBody>
                  <a:tcPr/>
                </a:tc>
                <a:tc>
                  <a:txBody>
                    <a:bodyPr/>
                    <a:lstStyle/>
                    <a:p>
                      <a:pPr algn="ctr"/>
                      <a:r>
                        <a:rPr lang="en-US" dirty="0"/>
                        <a:t>$675</a:t>
                      </a:r>
                    </a:p>
                    <a:p>
                      <a:pPr algn="ctr"/>
                      <a:endParaRPr lang="en-US" dirty="0"/>
                    </a:p>
                  </a:txBody>
                  <a:tcPr/>
                </a:tc>
                <a:tc>
                  <a:txBody>
                    <a:bodyPr/>
                    <a:lstStyle/>
                    <a:p>
                      <a:pPr algn="ctr"/>
                      <a:r>
                        <a:rPr lang="en-US" dirty="0"/>
                        <a:t>$1,730</a:t>
                      </a:r>
                    </a:p>
                    <a:p>
                      <a:pPr algn="ctr"/>
                      <a:endParaRPr lang="en-US" dirty="0"/>
                    </a:p>
                  </a:txBody>
                  <a:tcPr/>
                </a:tc>
                <a:tc>
                  <a:txBody>
                    <a:bodyPr/>
                    <a:lstStyle/>
                    <a:p>
                      <a:pPr algn="ctr"/>
                      <a:r>
                        <a:rPr lang="en-US" dirty="0"/>
                        <a:t>$2,880</a:t>
                      </a:r>
                    </a:p>
                    <a:p>
                      <a:pPr algn="ctr"/>
                      <a:endParaRPr lang="en-US" dirty="0"/>
                    </a:p>
                  </a:txBody>
                  <a:tcPr/>
                </a:tc>
                <a:tc>
                  <a:txBody>
                    <a:bodyPr/>
                    <a:lstStyle/>
                    <a:p>
                      <a:pPr algn="ctr"/>
                      <a:r>
                        <a:rPr lang="en-US" dirty="0"/>
                        <a:t>$4,030</a:t>
                      </a:r>
                    </a:p>
                  </a:txBody>
                  <a:tcPr/>
                </a:tc>
                <a:extLst>
                  <a:ext uri="{0D108BD9-81ED-4DB2-BD59-A6C34878D82A}">
                    <a16:rowId xmlns:a16="http://schemas.microsoft.com/office/drawing/2014/main" val="10001"/>
                  </a:ext>
                </a:extLst>
              </a:tr>
              <a:tr h="698157">
                <a:tc>
                  <a:txBody>
                    <a:bodyPr/>
                    <a:lstStyle/>
                    <a:p>
                      <a:pPr algn="ctr"/>
                      <a:r>
                        <a:rPr lang="en-US" dirty="0"/>
                        <a:t>2017</a:t>
                      </a:r>
                    </a:p>
                  </a:txBody>
                  <a:tcPr/>
                </a:tc>
                <a:tc>
                  <a:txBody>
                    <a:bodyPr/>
                    <a:lstStyle/>
                    <a:p>
                      <a:pPr algn="ctr"/>
                      <a:r>
                        <a:rPr lang="en-US" dirty="0"/>
                        <a:t>$725</a:t>
                      </a:r>
                    </a:p>
                  </a:txBody>
                  <a:tcPr/>
                </a:tc>
                <a:tc>
                  <a:txBody>
                    <a:bodyPr/>
                    <a:lstStyle/>
                    <a:p>
                      <a:pPr algn="ctr"/>
                      <a:r>
                        <a:rPr lang="en-US" dirty="0"/>
                        <a:t>$1,910</a:t>
                      </a:r>
                    </a:p>
                  </a:txBody>
                  <a:tcPr/>
                </a:tc>
                <a:tc>
                  <a:txBody>
                    <a:bodyPr/>
                    <a:lstStyle/>
                    <a:p>
                      <a:pPr algn="ctr"/>
                      <a:r>
                        <a:rPr lang="en-US" dirty="0"/>
                        <a:t>$3120</a:t>
                      </a:r>
                    </a:p>
                  </a:txBody>
                  <a:tcPr/>
                </a:tc>
                <a:tc>
                  <a:txBody>
                    <a:bodyPr/>
                    <a:lstStyle/>
                    <a:p>
                      <a:pPr algn="ctr"/>
                      <a:r>
                        <a:rPr lang="en-US" dirty="0"/>
                        <a:t>$4,585</a:t>
                      </a:r>
                    </a:p>
                    <a:p>
                      <a:pPr algn="ctr"/>
                      <a:endParaRPr lang="en-US" dirty="0"/>
                    </a:p>
                  </a:txBody>
                  <a:tcPr/>
                </a:tc>
                <a:extLst>
                  <a:ext uri="{0D108BD9-81ED-4DB2-BD59-A6C34878D82A}">
                    <a16:rowId xmlns:a16="http://schemas.microsoft.com/office/drawing/2014/main" val="10002"/>
                  </a:ext>
                </a:extLst>
              </a:tr>
              <a:tr h="698157">
                <a:tc>
                  <a:txBody>
                    <a:bodyPr/>
                    <a:lstStyle/>
                    <a:p>
                      <a:pPr algn="ctr"/>
                      <a:r>
                        <a:rPr lang="en-US" dirty="0"/>
                        <a:t>Difference</a:t>
                      </a:r>
                    </a:p>
                  </a:txBody>
                  <a:tcPr/>
                </a:tc>
                <a:tc>
                  <a:txBody>
                    <a:bodyPr/>
                    <a:lstStyle/>
                    <a:p>
                      <a:pPr algn="ctr"/>
                      <a:r>
                        <a:rPr lang="en-US" dirty="0"/>
                        <a:t>$60</a:t>
                      </a:r>
                    </a:p>
                  </a:txBody>
                  <a:tcPr/>
                </a:tc>
                <a:tc>
                  <a:txBody>
                    <a:bodyPr/>
                    <a:lstStyle/>
                    <a:p>
                      <a:pPr algn="ctr"/>
                      <a:r>
                        <a:rPr lang="en-US" dirty="0"/>
                        <a:t>$180</a:t>
                      </a:r>
                    </a:p>
                  </a:txBody>
                  <a:tcPr/>
                </a:tc>
                <a:tc>
                  <a:txBody>
                    <a:bodyPr/>
                    <a:lstStyle/>
                    <a:p>
                      <a:pPr algn="ctr"/>
                      <a:r>
                        <a:rPr lang="en-US" dirty="0"/>
                        <a:t>$240</a:t>
                      </a:r>
                    </a:p>
                  </a:txBody>
                  <a:tcPr/>
                </a:tc>
                <a:tc>
                  <a:txBody>
                    <a:bodyPr/>
                    <a:lstStyle/>
                    <a:p>
                      <a:pPr algn="ctr"/>
                      <a:r>
                        <a:rPr lang="en-US" dirty="0"/>
                        <a:t>$555</a:t>
                      </a:r>
                    </a:p>
                  </a:txBody>
                  <a:tcPr/>
                </a:tc>
                <a:extLst>
                  <a:ext uri="{0D108BD9-81ED-4DB2-BD59-A6C34878D82A}">
                    <a16:rowId xmlns:a16="http://schemas.microsoft.com/office/drawing/2014/main" val="10003"/>
                  </a:ext>
                </a:extLst>
              </a:tr>
            </a:tbl>
          </a:graphicData>
        </a:graphic>
      </p:graphicFrame>
      <p:pic>
        <p:nvPicPr>
          <p:cNvPr id="5" name="Picture 4" descr="C:\Users\MHCWRI~1\AppData\Local\Temp\notesAE3B03\api-logo-with-line2-copy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9720" y="6035955"/>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12687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432F3-BABD-4E81-A3D5-DCCA034F135D}"/>
              </a:ext>
            </a:extLst>
          </p:cNvPr>
          <p:cNvSpPr>
            <a:spLocks noGrp="1"/>
          </p:cNvSpPr>
          <p:nvPr>
            <p:ph type="title"/>
          </p:nvPr>
        </p:nvSpPr>
        <p:spPr>
          <a:xfrm>
            <a:off x="838200" y="665825"/>
            <a:ext cx="10515600" cy="1544653"/>
          </a:xfrm>
        </p:spPr>
        <p:txBody>
          <a:bodyPr>
            <a:noAutofit/>
          </a:bodyPr>
          <a:lstStyle/>
          <a:p>
            <a:pPr algn="ctr"/>
            <a:r>
              <a:rPr lang="en-US" sz="3600" b="1" dirty="0"/>
              <a:t>Kansas Income Tax rates </a:t>
            </a:r>
            <a:br>
              <a:rPr lang="en-US" sz="3600" b="1" dirty="0"/>
            </a:br>
            <a:r>
              <a:rPr lang="en-US" sz="3600" b="1" dirty="0"/>
              <a:t>for all other Individual tax returns </a:t>
            </a:r>
            <a:br>
              <a:rPr lang="en-US" sz="3600" b="1" dirty="0"/>
            </a:br>
            <a:r>
              <a:rPr lang="en-US" sz="3600" b="1" dirty="0"/>
              <a:t>as well as Estates &amp; Trusts returns</a:t>
            </a:r>
          </a:p>
        </p:txBody>
      </p:sp>
      <p:sp>
        <p:nvSpPr>
          <p:cNvPr id="5" name="TextBox 4">
            <a:extLst>
              <a:ext uri="{FF2B5EF4-FFF2-40B4-BE49-F238E27FC236}">
                <a16:creationId xmlns:a16="http://schemas.microsoft.com/office/drawing/2014/main" id="{42CEFBA7-3462-47CA-8557-FD7E2A666945}"/>
              </a:ext>
            </a:extLst>
          </p:cNvPr>
          <p:cNvSpPr txBox="1"/>
          <p:nvPr/>
        </p:nvSpPr>
        <p:spPr>
          <a:xfrm>
            <a:off x="1615622" y="5283460"/>
            <a:ext cx="8128000" cy="369332"/>
          </a:xfrm>
          <a:prstGeom prst="rect">
            <a:avLst/>
          </a:prstGeom>
          <a:noFill/>
        </p:spPr>
        <p:txBody>
          <a:bodyPr wrap="square" rtlCol="0">
            <a:spAutoFit/>
          </a:bodyPr>
          <a:lstStyle/>
          <a:p>
            <a:r>
              <a:rPr lang="en-US" dirty="0"/>
              <a:t>K.S.A. 79-32,110</a:t>
            </a:r>
          </a:p>
        </p:txBody>
      </p:sp>
      <p:pic>
        <p:nvPicPr>
          <p:cNvPr id="6" name="Picture 5" descr="C:\Users\MHCWRI~1\AppData\Local\Temp\notesAE3B03\api-logo-with-line2-copyW.jpg">
            <a:extLst>
              <a:ext uri="{FF2B5EF4-FFF2-40B4-BE49-F238E27FC236}">
                <a16:creationId xmlns:a16="http://schemas.microsoft.com/office/drawing/2014/main" id="{228611D1-96D6-4260-B45F-DADCF912BD4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28760" y="6044664"/>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Table 6"/>
          <p:cNvGraphicFramePr>
            <a:graphicFrameLocks noGrp="1"/>
          </p:cNvGraphicFramePr>
          <p:nvPr>
            <p:extLst>
              <p:ext uri="{D42A27DB-BD31-4B8C-83A1-F6EECF244321}">
                <p14:modId xmlns:p14="http://schemas.microsoft.com/office/powerpoint/2010/main" val="301112009"/>
              </p:ext>
            </p:extLst>
          </p:nvPr>
        </p:nvGraphicFramePr>
        <p:xfrm>
          <a:off x="2032000" y="2602350"/>
          <a:ext cx="8128000" cy="2512734"/>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gridCol w="2032000">
                  <a:extLst>
                    <a:ext uri="{9D8B030D-6E8A-4147-A177-3AD203B41FA5}">
                      <a16:colId xmlns:a16="http://schemas.microsoft.com/office/drawing/2014/main" val="20003"/>
                    </a:ext>
                  </a:extLst>
                </a:gridCol>
              </a:tblGrid>
              <a:tr h="624218">
                <a:tc>
                  <a:txBody>
                    <a:bodyPr/>
                    <a:lstStyle/>
                    <a:p>
                      <a:pPr algn="ctr"/>
                      <a:r>
                        <a:rPr lang="en-US" i="1" dirty="0"/>
                        <a:t>Taxable Income</a:t>
                      </a:r>
                    </a:p>
                  </a:txBody>
                  <a:tcPr/>
                </a:tc>
                <a:tc>
                  <a:txBody>
                    <a:bodyPr/>
                    <a:lstStyle/>
                    <a:p>
                      <a:pPr algn="ctr"/>
                      <a:r>
                        <a:rPr lang="en-US" dirty="0"/>
                        <a:t>2016</a:t>
                      </a:r>
                    </a:p>
                  </a:txBody>
                  <a:tcPr/>
                </a:tc>
                <a:tc>
                  <a:txBody>
                    <a:bodyPr/>
                    <a:lstStyle/>
                    <a:p>
                      <a:pPr algn="ctr"/>
                      <a:r>
                        <a:rPr lang="en-US" dirty="0"/>
                        <a:t>2017</a:t>
                      </a:r>
                    </a:p>
                  </a:txBody>
                  <a:tcPr/>
                </a:tc>
                <a:tc>
                  <a:txBody>
                    <a:bodyPr/>
                    <a:lstStyle/>
                    <a:p>
                      <a:pPr algn="ctr"/>
                      <a:r>
                        <a:rPr lang="en-US" dirty="0"/>
                        <a:t>2018</a:t>
                      </a:r>
                    </a:p>
                  </a:txBody>
                  <a:tcPr/>
                </a:tc>
                <a:extLst>
                  <a:ext uri="{0D108BD9-81ED-4DB2-BD59-A6C34878D82A}">
                    <a16:rowId xmlns:a16="http://schemas.microsoft.com/office/drawing/2014/main" val="10000"/>
                  </a:ext>
                </a:extLst>
              </a:tr>
              <a:tr h="624218">
                <a:tc>
                  <a:txBody>
                    <a:bodyPr/>
                    <a:lstStyle/>
                    <a:p>
                      <a:pPr algn="ctr"/>
                      <a:r>
                        <a:rPr lang="en-US" dirty="0"/>
                        <a:t>Not over $15,000</a:t>
                      </a:r>
                    </a:p>
                  </a:txBody>
                  <a:tcPr/>
                </a:tc>
                <a:tc>
                  <a:txBody>
                    <a:bodyPr/>
                    <a:lstStyle/>
                    <a:p>
                      <a:pPr algn="ctr"/>
                      <a:r>
                        <a:rPr lang="en-US" dirty="0"/>
                        <a:t>2.7%</a:t>
                      </a:r>
                    </a:p>
                  </a:txBody>
                  <a:tcPr/>
                </a:tc>
                <a:tc>
                  <a:txBody>
                    <a:bodyPr/>
                    <a:lstStyle/>
                    <a:p>
                      <a:pPr algn="ctr"/>
                      <a:r>
                        <a:rPr lang="en-US" dirty="0"/>
                        <a:t>2.9%</a:t>
                      </a:r>
                    </a:p>
                  </a:txBody>
                  <a:tcPr/>
                </a:tc>
                <a:tc>
                  <a:txBody>
                    <a:bodyPr/>
                    <a:lstStyle/>
                    <a:p>
                      <a:pPr algn="ctr"/>
                      <a:r>
                        <a:rPr lang="en-US" dirty="0"/>
                        <a:t>3.1%</a:t>
                      </a:r>
                    </a:p>
                  </a:txBody>
                  <a:tcPr/>
                </a:tc>
                <a:extLst>
                  <a:ext uri="{0D108BD9-81ED-4DB2-BD59-A6C34878D82A}">
                    <a16:rowId xmlns:a16="http://schemas.microsoft.com/office/drawing/2014/main" val="10001"/>
                  </a:ext>
                </a:extLst>
              </a:tr>
              <a:tr h="624218">
                <a:tc>
                  <a:txBody>
                    <a:bodyPr/>
                    <a:lstStyle/>
                    <a:p>
                      <a:pPr algn="ctr"/>
                      <a:r>
                        <a:rPr lang="en-US" dirty="0"/>
                        <a:t>Over $15,000, but not over $30,000</a:t>
                      </a:r>
                    </a:p>
                  </a:txBody>
                  <a:tcPr/>
                </a:tc>
                <a:tc>
                  <a:txBody>
                    <a:bodyPr/>
                    <a:lstStyle/>
                    <a:p>
                      <a:pPr algn="ctr"/>
                      <a:r>
                        <a:rPr lang="en-US" dirty="0"/>
                        <a:t>4.6%</a:t>
                      </a:r>
                    </a:p>
                  </a:txBody>
                  <a:tcPr/>
                </a:tc>
                <a:tc>
                  <a:txBody>
                    <a:bodyPr/>
                    <a:lstStyle/>
                    <a:p>
                      <a:pPr algn="ctr"/>
                      <a:r>
                        <a:rPr lang="en-US" dirty="0"/>
                        <a:t>4.9%</a:t>
                      </a:r>
                    </a:p>
                  </a:txBody>
                  <a:tcPr/>
                </a:tc>
                <a:tc>
                  <a:txBody>
                    <a:bodyPr/>
                    <a:lstStyle/>
                    <a:p>
                      <a:pPr algn="ctr"/>
                      <a:r>
                        <a:rPr lang="en-US" dirty="0"/>
                        <a:t>5.25%</a:t>
                      </a:r>
                    </a:p>
                  </a:txBody>
                  <a:tcPr/>
                </a:tc>
                <a:extLst>
                  <a:ext uri="{0D108BD9-81ED-4DB2-BD59-A6C34878D82A}">
                    <a16:rowId xmlns:a16="http://schemas.microsoft.com/office/drawing/2014/main" val="10002"/>
                  </a:ext>
                </a:extLst>
              </a:tr>
              <a:tr h="624218">
                <a:tc>
                  <a:txBody>
                    <a:bodyPr/>
                    <a:lstStyle/>
                    <a:p>
                      <a:pPr algn="ctr"/>
                      <a:r>
                        <a:rPr lang="en-US" dirty="0"/>
                        <a:t>Over $30,000</a:t>
                      </a:r>
                    </a:p>
                  </a:txBody>
                  <a:tcPr/>
                </a:tc>
                <a:tc>
                  <a:txBody>
                    <a:bodyPr/>
                    <a:lstStyle/>
                    <a:p>
                      <a:pPr algn="ctr"/>
                      <a:r>
                        <a:rPr lang="en-US" dirty="0"/>
                        <a:t>4.6%</a:t>
                      </a:r>
                    </a:p>
                  </a:txBody>
                  <a:tcPr/>
                </a:tc>
                <a:tc>
                  <a:txBody>
                    <a:bodyPr/>
                    <a:lstStyle/>
                    <a:p>
                      <a:pPr algn="ctr"/>
                      <a:r>
                        <a:rPr lang="en-US" dirty="0"/>
                        <a:t>5.2%</a:t>
                      </a:r>
                    </a:p>
                  </a:txBody>
                  <a:tcPr/>
                </a:tc>
                <a:tc>
                  <a:txBody>
                    <a:bodyPr/>
                    <a:lstStyle/>
                    <a:p>
                      <a:pPr algn="ctr"/>
                      <a:r>
                        <a:rPr lang="en-US" dirty="0"/>
                        <a:t>5.7%</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1137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Individual filer with wage income (W-2) examples of the new Kansas Income tax rates</a:t>
            </a:r>
          </a:p>
        </p:txBody>
      </p:sp>
      <p:graphicFrame>
        <p:nvGraphicFramePr>
          <p:cNvPr id="4" name="Content Placeholder 3"/>
          <p:cNvGraphicFramePr>
            <a:graphicFrameLocks noGrp="1"/>
          </p:cNvGraphicFramePr>
          <p:nvPr>
            <p:ph idx="1"/>
            <p:extLst/>
          </p:nvPr>
        </p:nvGraphicFramePr>
        <p:xfrm>
          <a:off x="838200" y="2776149"/>
          <a:ext cx="10515600" cy="2792628"/>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20000"/>
                    </a:ext>
                  </a:extLst>
                </a:gridCol>
                <a:gridCol w="2103120">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103120">
                  <a:extLst>
                    <a:ext uri="{9D8B030D-6E8A-4147-A177-3AD203B41FA5}">
                      <a16:colId xmlns:a16="http://schemas.microsoft.com/office/drawing/2014/main" val="20003"/>
                    </a:ext>
                  </a:extLst>
                </a:gridCol>
                <a:gridCol w="2103120">
                  <a:extLst>
                    <a:ext uri="{9D8B030D-6E8A-4147-A177-3AD203B41FA5}">
                      <a16:colId xmlns:a16="http://schemas.microsoft.com/office/drawing/2014/main" val="20004"/>
                    </a:ext>
                  </a:extLst>
                </a:gridCol>
              </a:tblGrid>
              <a:tr h="698157">
                <a:tc>
                  <a:txBody>
                    <a:bodyPr/>
                    <a:lstStyle/>
                    <a:p>
                      <a:pPr algn="ctr"/>
                      <a:endParaRPr lang="en-US" dirty="0"/>
                    </a:p>
                  </a:txBody>
                  <a:tcPr/>
                </a:tc>
                <a:tc>
                  <a:txBody>
                    <a:bodyPr/>
                    <a:lstStyle/>
                    <a:p>
                      <a:pPr algn="ctr"/>
                      <a:r>
                        <a:rPr lang="en-US" dirty="0"/>
                        <a:t>$25,000</a:t>
                      </a:r>
                    </a:p>
                  </a:txBody>
                  <a:tcPr/>
                </a:tc>
                <a:tc>
                  <a:txBody>
                    <a:bodyPr/>
                    <a:lstStyle/>
                    <a:p>
                      <a:pPr algn="ctr"/>
                      <a:r>
                        <a:rPr lang="en-US" dirty="0"/>
                        <a:t>$50,000</a:t>
                      </a:r>
                    </a:p>
                  </a:txBody>
                  <a:tcPr/>
                </a:tc>
                <a:tc>
                  <a:txBody>
                    <a:bodyPr/>
                    <a:lstStyle/>
                    <a:p>
                      <a:pPr algn="ctr"/>
                      <a:r>
                        <a:rPr lang="en-US" dirty="0"/>
                        <a:t>$75,000</a:t>
                      </a:r>
                    </a:p>
                  </a:txBody>
                  <a:tcPr/>
                </a:tc>
                <a:tc>
                  <a:txBody>
                    <a:bodyPr/>
                    <a:lstStyle/>
                    <a:p>
                      <a:pPr algn="ctr"/>
                      <a:r>
                        <a:rPr lang="en-US" dirty="0"/>
                        <a:t>$100,000</a:t>
                      </a:r>
                    </a:p>
                  </a:txBody>
                  <a:tcPr/>
                </a:tc>
                <a:extLst>
                  <a:ext uri="{0D108BD9-81ED-4DB2-BD59-A6C34878D82A}">
                    <a16:rowId xmlns:a16="http://schemas.microsoft.com/office/drawing/2014/main" val="10000"/>
                  </a:ext>
                </a:extLst>
              </a:tr>
              <a:tr h="698157">
                <a:tc>
                  <a:txBody>
                    <a:bodyPr/>
                    <a:lstStyle/>
                    <a:p>
                      <a:pPr algn="ctr"/>
                      <a:r>
                        <a:rPr lang="en-US" dirty="0"/>
                        <a:t>2016</a:t>
                      </a:r>
                    </a:p>
                  </a:txBody>
                  <a:tcPr/>
                </a:tc>
                <a:tc>
                  <a:txBody>
                    <a:bodyPr/>
                    <a:lstStyle/>
                    <a:p>
                      <a:pPr algn="ctr"/>
                      <a:r>
                        <a:rPr lang="en-US" dirty="0"/>
                        <a:t>$865</a:t>
                      </a:r>
                    </a:p>
                    <a:p>
                      <a:pPr algn="ctr"/>
                      <a:endParaRPr lang="en-US" dirty="0"/>
                    </a:p>
                  </a:txBody>
                  <a:tcPr/>
                </a:tc>
                <a:tc>
                  <a:txBody>
                    <a:bodyPr/>
                    <a:lstStyle/>
                    <a:p>
                      <a:pPr algn="ctr"/>
                      <a:r>
                        <a:rPr lang="en-US" dirty="0"/>
                        <a:t>$2015</a:t>
                      </a:r>
                    </a:p>
                    <a:p>
                      <a:pPr algn="ctr"/>
                      <a:endParaRPr lang="en-US" dirty="0"/>
                    </a:p>
                  </a:txBody>
                  <a:tcPr/>
                </a:tc>
                <a:tc>
                  <a:txBody>
                    <a:bodyPr/>
                    <a:lstStyle/>
                    <a:p>
                      <a:pPr algn="ctr"/>
                      <a:r>
                        <a:rPr lang="en-US" dirty="0"/>
                        <a:t>$3165</a:t>
                      </a:r>
                    </a:p>
                    <a:p>
                      <a:pPr algn="ctr"/>
                      <a:endParaRPr lang="en-US" dirty="0"/>
                    </a:p>
                  </a:txBody>
                  <a:tcPr/>
                </a:tc>
                <a:tc>
                  <a:txBody>
                    <a:bodyPr/>
                    <a:lstStyle/>
                    <a:p>
                      <a:pPr algn="ctr"/>
                      <a:r>
                        <a:rPr lang="en-US" dirty="0"/>
                        <a:t>$4315</a:t>
                      </a:r>
                    </a:p>
                  </a:txBody>
                  <a:tcPr/>
                </a:tc>
                <a:extLst>
                  <a:ext uri="{0D108BD9-81ED-4DB2-BD59-A6C34878D82A}">
                    <a16:rowId xmlns:a16="http://schemas.microsoft.com/office/drawing/2014/main" val="10001"/>
                  </a:ext>
                </a:extLst>
              </a:tr>
              <a:tr h="698157">
                <a:tc>
                  <a:txBody>
                    <a:bodyPr/>
                    <a:lstStyle/>
                    <a:p>
                      <a:pPr algn="ctr"/>
                      <a:r>
                        <a:rPr lang="en-US" dirty="0"/>
                        <a:t>2017</a:t>
                      </a:r>
                    </a:p>
                  </a:txBody>
                  <a:tcPr/>
                </a:tc>
                <a:tc>
                  <a:txBody>
                    <a:bodyPr/>
                    <a:lstStyle/>
                    <a:p>
                      <a:pPr algn="ctr"/>
                      <a:r>
                        <a:rPr lang="en-US" dirty="0"/>
                        <a:t>$925</a:t>
                      </a:r>
                    </a:p>
                  </a:txBody>
                  <a:tcPr/>
                </a:tc>
                <a:tc>
                  <a:txBody>
                    <a:bodyPr/>
                    <a:lstStyle/>
                    <a:p>
                      <a:pPr algn="ctr"/>
                      <a:r>
                        <a:rPr lang="en-US" dirty="0"/>
                        <a:t>$2,210</a:t>
                      </a:r>
                    </a:p>
                  </a:txBody>
                  <a:tcPr/>
                </a:tc>
                <a:tc>
                  <a:txBody>
                    <a:bodyPr/>
                    <a:lstStyle/>
                    <a:p>
                      <a:pPr algn="ctr"/>
                      <a:r>
                        <a:rPr lang="en-US" dirty="0"/>
                        <a:t>$3510</a:t>
                      </a:r>
                    </a:p>
                  </a:txBody>
                  <a:tcPr/>
                </a:tc>
                <a:tc>
                  <a:txBody>
                    <a:bodyPr/>
                    <a:lstStyle/>
                    <a:p>
                      <a:pPr algn="ctr"/>
                      <a:r>
                        <a:rPr lang="en-US" dirty="0"/>
                        <a:t>$4810</a:t>
                      </a:r>
                    </a:p>
                    <a:p>
                      <a:pPr algn="ctr"/>
                      <a:endParaRPr lang="en-US" dirty="0"/>
                    </a:p>
                  </a:txBody>
                  <a:tcPr/>
                </a:tc>
                <a:extLst>
                  <a:ext uri="{0D108BD9-81ED-4DB2-BD59-A6C34878D82A}">
                    <a16:rowId xmlns:a16="http://schemas.microsoft.com/office/drawing/2014/main" val="10002"/>
                  </a:ext>
                </a:extLst>
              </a:tr>
              <a:tr h="698157">
                <a:tc>
                  <a:txBody>
                    <a:bodyPr/>
                    <a:lstStyle/>
                    <a:p>
                      <a:pPr algn="ctr"/>
                      <a:r>
                        <a:rPr lang="en-US" dirty="0"/>
                        <a:t>Difference</a:t>
                      </a:r>
                    </a:p>
                  </a:txBody>
                  <a:tcPr/>
                </a:tc>
                <a:tc>
                  <a:txBody>
                    <a:bodyPr/>
                    <a:lstStyle/>
                    <a:p>
                      <a:pPr algn="ctr"/>
                      <a:r>
                        <a:rPr lang="en-US" dirty="0"/>
                        <a:t>$60</a:t>
                      </a:r>
                    </a:p>
                  </a:txBody>
                  <a:tcPr/>
                </a:tc>
                <a:tc>
                  <a:txBody>
                    <a:bodyPr/>
                    <a:lstStyle/>
                    <a:p>
                      <a:pPr algn="ctr"/>
                      <a:r>
                        <a:rPr lang="en-US" dirty="0"/>
                        <a:t>$195</a:t>
                      </a:r>
                    </a:p>
                  </a:txBody>
                  <a:tcPr/>
                </a:tc>
                <a:tc>
                  <a:txBody>
                    <a:bodyPr/>
                    <a:lstStyle/>
                    <a:p>
                      <a:pPr algn="ctr"/>
                      <a:r>
                        <a:rPr lang="en-US" dirty="0"/>
                        <a:t>$345</a:t>
                      </a:r>
                    </a:p>
                  </a:txBody>
                  <a:tcPr/>
                </a:tc>
                <a:tc>
                  <a:txBody>
                    <a:bodyPr/>
                    <a:lstStyle/>
                    <a:p>
                      <a:pPr algn="ctr"/>
                      <a:r>
                        <a:rPr lang="en-US" dirty="0"/>
                        <a:t>$495</a:t>
                      </a:r>
                    </a:p>
                  </a:txBody>
                  <a:tcPr/>
                </a:tc>
                <a:extLst>
                  <a:ext uri="{0D108BD9-81ED-4DB2-BD59-A6C34878D82A}">
                    <a16:rowId xmlns:a16="http://schemas.microsoft.com/office/drawing/2014/main" val="10003"/>
                  </a:ext>
                </a:extLst>
              </a:tr>
            </a:tbl>
          </a:graphicData>
        </a:graphic>
      </p:graphicFrame>
      <p:pic>
        <p:nvPicPr>
          <p:cNvPr id="5" name="Picture 4" descr="C:\Users\MHCWRI~1\AppData\Local\Temp\notesAE3B03\api-logo-with-line2-copyW.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89720" y="6035955"/>
            <a:ext cx="2857500"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90349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1338</TotalTime>
  <Words>1558</Words>
  <Application>Microsoft Office PowerPoint</Application>
  <PresentationFormat>Widescreen</PresentationFormat>
  <Paragraphs>242</Paragraphs>
  <Slides>24</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Kansas Income Tax Changes 2017</vt:lpstr>
      <vt:lpstr>Presenters</vt:lpstr>
      <vt:lpstr>What is an Enrolled Agent?</vt:lpstr>
      <vt:lpstr>Income Tax Rates And Withholding Rates Changed  For Individuals, Estates, And Trusts </vt:lpstr>
      <vt:lpstr>What Changed?</vt:lpstr>
      <vt:lpstr>Kansas Income Tax rates  for Married or Joint Filing Status  Individual Income Tax Returns</vt:lpstr>
      <vt:lpstr>Married or Joint filing status with wage income (W-2) examples of the new Kansas Income tax rates</vt:lpstr>
      <vt:lpstr>Kansas Income Tax rates  for all other Individual tax returns  as well as Estates &amp; Trusts returns</vt:lpstr>
      <vt:lpstr>Individual filer with wage income (W-2) examples of the new Kansas Income tax rates</vt:lpstr>
      <vt:lpstr>Withholding Tax Changes  </vt:lpstr>
      <vt:lpstr> Examples of non-wage income  which is now taxable in Kansas </vt:lpstr>
      <vt:lpstr>Individual filer with non-wage income examples of the new Kansas Income tax rates</vt:lpstr>
      <vt:lpstr>Married or Joint filing status with non-wage income examples of the new Kansas income tax rates</vt:lpstr>
      <vt:lpstr>No Penalty For Underpayment of Tax  Due To Rate Change </vt:lpstr>
      <vt:lpstr>Estimated Tax Payments </vt:lpstr>
      <vt:lpstr>Itemized Deductions For Individual Income Tax </vt:lpstr>
      <vt:lpstr>Itemized Deduction Increases starting in 2018 </vt:lpstr>
      <vt:lpstr>Changes To Individual Low Income Exclusion</vt:lpstr>
      <vt:lpstr>Credit For Child And Dependent Care</vt:lpstr>
      <vt:lpstr>Corporate Income Tax Rates Not Affected </vt:lpstr>
      <vt:lpstr>Tax Saving Idea’s for Individuals</vt:lpstr>
      <vt:lpstr>Learning Quest and 529 plan</vt:lpstr>
      <vt:lpstr>How can Accounting Partners help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Income Tax Changes 2017</dc:title>
  <dc:creator>Accounting</dc:creator>
  <cp:lastModifiedBy>Linda Adams</cp:lastModifiedBy>
  <cp:revision>102</cp:revision>
  <cp:lastPrinted>2017-09-11T18:38:12Z</cp:lastPrinted>
  <dcterms:created xsi:type="dcterms:W3CDTF">2017-07-11T15:22:00Z</dcterms:created>
  <dcterms:modified xsi:type="dcterms:W3CDTF">2017-09-18T19:48:17Z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